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3" r:id="rId2"/>
    <p:sldId id="339" r:id="rId3"/>
    <p:sldId id="333" r:id="rId4"/>
    <p:sldId id="397" r:id="rId5"/>
    <p:sldId id="398" r:id="rId6"/>
    <p:sldId id="403" r:id="rId7"/>
    <p:sldId id="400" r:id="rId8"/>
    <p:sldId id="407" r:id="rId9"/>
    <p:sldId id="396" r:id="rId10"/>
    <p:sldId id="404" r:id="rId11"/>
    <p:sldId id="402" r:id="rId12"/>
    <p:sldId id="340" r:id="rId13"/>
    <p:sldId id="389" r:id="rId14"/>
    <p:sldId id="368" r:id="rId15"/>
    <p:sldId id="369" r:id="rId16"/>
    <p:sldId id="370" r:id="rId17"/>
    <p:sldId id="391" r:id="rId18"/>
    <p:sldId id="406" r:id="rId19"/>
    <p:sldId id="390" r:id="rId20"/>
    <p:sldId id="393" r:id="rId21"/>
    <p:sldId id="405" r:id="rId22"/>
    <p:sldId id="394" r:id="rId23"/>
    <p:sldId id="395" r:id="rId24"/>
    <p:sldId id="338" r:id="rId25"/>
    <p:sldId id="344" r:id="rId26"/>
    <p:sldId id="328" r:id="rId27"/>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chen.hofmann" initial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22D"/>
    <a:srgbClr val="C5D3E5"/>
    <a:srgbClr val="94AFD0"/>
    <a:srgbClr val="AABFDA"/>
    <a:srgbClr val="7497C2"/>
    <a:srgbClr val="C90B21"/>
    <a:srgbClr val="3E628E"/>
    <a:srgbClr val="FFFF85"/>
    <a:srgbClr val="FFFFFF"/>
    <a:srgbClr val="DAE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82" autoAdjust="0"/>
  </p:normalViewPr>
  <p:slideViewPr>
    <p:cSldViewPr>
      <p:cViewPr varScale="1">
        <p:scale>
          <a:sx n="103" d="100"/>
          <a:sy n="103" d="100"/>
        </p:scale>
        <p:origin x="127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828"/>
    </p:cViewPr>
  </p:sorterViewPr>
  <p:notesViewPr>
    <p:cSldViewPr>
      <p:cViewPr varScale="1">
        <p:scale>
          <a:sx n="80" d="100"/>
          <a:sy n="80" d="100"/>
        </p:scale>
        <p:origin x="-2022"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MFH 10 WE</a:t>
            </a:r>
            <a:r>
              <a:rPr lang="de-DE" baseline="0"/>
              <a:t> 50 kW abgesichert</a:t>
            </a:r>
          </a:p>
          <a:p>
            <a:pPr>
              <a:defRPr sz="1400" b="0" i="0" u="none" strike="noStrike" kern="1200" spc="0" baseline="0">
                <a:solidFill>
                  <a:schemeClr val="tx1">
                    <a:lumMod val="65000"/>
                    <a:lumOff val="35000"/>
                  </a:schemeClr>
                </a:solidFill>
                <a:latin typeface="+mn-lt"/>
                <a:ea typeface="+mn-ea"/>
                <a:cs typeface="+mn-cs"/>
              </a:defRPr>
            </a:pPr>
            <a:r>
              <a:rPr lang="de-DE" baseline="0"/>
              <a:t>Lastkurve Mo-Fr. (Winter)</a:t>
            </a:r>
            <a:endParaRPr lang="de-DE"/>
          </a:p>
        </c:rich>
      </c:tx>
      <c:overlay val="0"/>
      <c:spPr>
        <a:noFill/>
        <a:ln w="25400">
          <a:noFill/>
        </a:ln>
      </c:sp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'Lastprofil H0'!$P$12:$P$107</c:f>
              <c:numCache>
                <c:formatCode>h:mm</c:formatCode>
                <c:ptCount val="96"/>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numCache>
            </c:numRef>
          </c:xVal>
          <c:yVal>
            <c:numRef>
              <c:f>'Lastprofil H0'!$W$12:$W$107</c:f>
              <c:numCache>
                <c:formatCode>0.0</c:formatCode>
                <c:ptCount val="96"/>
                <c:pt idx="0">
                  <c:v>2.1737222066624584</c:v>
                </c:pt>
                <c:pt idx="1">
                  <c:v>1.956349985996213</c:v>
                </c:pt>
                <c:pt idx="2">
                  <c:v>1.7647022884857357</c:v>
                </c:pt>
                <c:pt idx="3">
                  <c:v>1.6052102449199697</c:v>
                </c:pt>
                <c:pt idx="4">
                  <c:v>1.4868774384034336</c:v>
                </c:pt>
                <c:pt idx="5">
                  <c:v>1.403272738147185</c:v>
                </c:pt>
                <c:pt idx="6">
                  <c:v>1.3479650133622822</c:v>
                </c:pt>
                <c:pt idx="7">
                  <c:v>1.3119506809442059</c:v>
                </c:pt>
                <c:pt idx="8">
                  <c:v>1.2887986101040139</c:v>
                </c:pt>
                <c:pt idx="9">
                  <c:v>1.2746501223683413</c:v>
                </c:pt>
                <c:pt idx="10">
                  <c:v>1.2656465392638223</c:v>
                </c:pt>
                <c:pt idx="11">
                  <c:v>1.2579291823170915</c:v>
                </c:pt>
                <c:pt idx="12">
                  <c:v>1.2489255992125725</c:v>
                </c:pt>
                <c:pt idx="13">
                  <c:v>1.2399220161080533</c:v>
                </c:pt>
                <c:pt idx="14">
                  <c:v>1.2334908853191111</c:v>
                </c:pt>
                <c:pt idx="15">
                  <c:v>1.2309184330035343</c:v>
                </c:pt>
                <c:pt idx="16">
                  <c:v>1.2360633376346881</c:v>
                </c:pt>
                <c:pt idx="17">
                  <c:v>1.2476393730547841</c:v>
                </c:pt>
                <c:pt idx="18">
                  <c:v>1.2643603131060339</c:v>
                </c:pt>
                <c:pt idx="19">
                  <c:v>1.2849399316306487</c:v>
                </c:pt>
                <c:pt idx="20">
                  <c:v>1.3145231332597827</c:v>
                </c:pt>
                <c:pt idx="21">
                  <c:v>1.3852655719381468</c:v>
                </c:pt>
                <c:pt idx="22">
                  <c:v>1.5318953539260285</c:v>
                </c:pt>
                <c:pt idx="23">
                  <c:v>1.7929992639570813</c:v>
                </c:pt>
                <c:pt idx="24">
                  <c:v>2.1865844682403432</c:v>
                </c:pt>
                <c:pt idx="25">
                  <c:v>2.6624881466220653</c:v>
                </c:pt>
                <c:pt idx="26">
                  <c:v>3.1525403127394598</c:v>
                </c:pt>
                <c:pt idx="27">
                  <c:v>3.5859985279141626</c:v>
                </c:pt>
                <c:pt idx="28">
                  <c:v>3.9114137458346372</c:v>
                </c:pt>
                <c:pt idx="29">
                  <c:v>4.1326446449742482</c:v>
                </c:pt>
                <c:pt idx="30">
                  <c:v>4.2676983915420346</c:v>
                </c:pt>
                <c:pt idx="31">
                  <c:v>4.3358683779048217</c:v>
                </c:pt>
                <c:pt idx="32">
                  <c:v>4.3551617702716481</c:v>
                </c:pt>
                <c:pt idx="33">
                  <c:v>4.333295925589244</c:v>
                </c:pt>
                <c:pt idx="34">
                  <c:v>4.2805606531199185</c:v>
                </c:pt>
                <c:pt idx="35">
                  <c:v>4.2021008574948233</c:v>
                </c:pt>
                <c:pt idx="36">
                  <c:v>4.1069201218184794</c:v>
                </c:pt>
                <c:pt idx="37">
                  <c:v>4.005308255353194</c:v>
                </c:pt>
                <c:pt idx="38">
                  <c:v>3.9088412935190608</c:v>
                </c:pt>
                <c:pt idx="39">
                  <c:v>3.8278090455783893</c:v>
                </c:pt>
                <c:pt idx="40">
                  <c:v>3.7699288684779093</c:v>
                </c:pt>
                <c:pt idx="41">
                  <c:v>3.7364869883754097</c:v>
                </c:pt>
                <c:pt idx="42">
                  <c:v>3.7210522744819485</c:v>
                </c:pt>
                <c:pt idx="43">
                  <c:v>3.7197660483241601</c:v>
                </c:pt>
                <c:pt idx="44">
                  <c:v>3.7313420837442566</c:v>
                </c:pt>
                <c:pt idx="45">
                  <c:v>3.7622115115311789</c:v>
                </c:pt>
                <c:pt idx="46">
                  <c:v>3.8175192363160813</c:v>
                </c:pt>
                <c:pt idx="47">
                  <c:v>3.9075550673612724</c:v>
                </c:pt>
                <c:pt idx="48">
                  <c:v>4.0323190046667516</c:v>
                </c:pt>
                <c:pt idx="49">
                  <c:v>4.1660865250767483</c:v>
                </c:pt>
                <c:pt idx="50">
                  <c:v>4.2779882008043417</c:v>
                </c:pt>
                <c:pt idx="51">
                  <c:v>4.3358683779048217</c:v>
                </c:pt>
                <c:pt idx="52">
                  <c:v>4.3165749855379945</c:v>
                </c:pt>
                <c:pt idx="53">
                  <c:v>4.2355427375973242</c:v>
                </c:pt>
                <c:pt idx="54">
                  <c:v>4.1172099310807875</c:v>
                </c:pt>
                <c:pt idx="55">
                  <c:v>3.9873010891441552</c:v>
                </c:pt>
                <c:pt idx="56">
                  <c:v>3.866395830312042</c:v>
                </c:pt>
                <c:pt idx="57">
                  <c:v>3.7570666069000245</c:v>
                </c:pt>
                <c:pt idx="58">
                  <c:v>3.6541685142769498</c:v>
                </c:pt>
                <c:pt idx="59">
                  <c:v>3.5589877786006059</c:v>
                </c:pt>
                <c:pt idx="60">
                  <c:v>3.470238173713204</c:v>
                </c:pt>
                <c:pt idx="61">
                  <c:v>3.3904921519303204</c:v>
                </c:pt>
                <c:pt idx="62">
                  <c:v>3.3300395225142636</c:v>
                </c:pt>
                <c:pt idx="63">
                  <c:v>3.2914527377806109</c:v>
                </c:pt>
                <c:pt idx="64">
                  <c:v>3.285021606991668</c:v>
                </c:pt>
                <c:pt idx="65">
                  <c:v>3.3171772609363792</c:v>
                </c:pt>
                <c:pt idx="66">
                  <c:v>3.3969232827192624</c:v>
                </c:pt>
                <c:pt idx="67">
                  <c:v>3.5332632554448375</c:v>
                </c:pt>
                <c:pt idx="68">
                  <c:v>3.7300558575864677</c:v>
                </c:pt>
                <c:pt idx="69">
                  <c:v>3.9782975060396359</c:v>
                </c:pt>
                <c:pt idx="70">
                  <c:v>4.2651259392264578</c:v>
                </c:pt>
                <c:pt idx="71">
                  <c:v>4.5763926694112591</c:v>
                </c:pt>
                <c:pt idx="72">
                  <c:v>4.8992354350161573</c:v>
                </c:pt>
                <c:pt idx="73">
                  <c:v>5.2156470698321131</c:v>
                </c:pt>
                <c:pt idx="74">
                  <c:v>5.5063341814922993</c:v>
                </c:pt>
                <c:pt idx="75">
                  <c:v>5.7545758299454688</c:v>
                </c:pt>
                <c:pt idx="76">
                  <c:v>5.9410786228247918</c:v>
                </c:pt>
                <c:pt idx="77">
                  <c:v>6.0516940723945982</c:v>
                </c:pt>
                <c:pt idx="78">
                  <c:v>6.0748461432347884</c:v>
                </c:pt>
                <c:pt idx="79">
                  <c:v>5.9951001214519053</c:v>
                </c:pt>
                <c:pt idx="80">
                  <c:v>5.8098835547303711</c:v>
                </c:pt>
                <c:pt idx="81">
                  <c:v>5.5539245493304721</c:v>
                </c:pt>
                <c:pt idx="82">
                  <c:v>5.2709547946170154</c:v>
                </c:pt>
                <c:pt idx="83">
                  <c:v>5.0047059799548084</c:v>
                </c:pt>
                <c:pt idx="84">
                  <c:v>4.7886199854463518</c:v>
                </c:pt>
                <c:pt idx="85">
                  <c:v>4.6111207756715471</c:v>
                </c:pt>
                <c:pt idx="86">
                  <c:v>4.4503425059479929</c:v>
                </c:pt>
                <c:pt idx="87">
                  <c:v>4.2818468792777074</c:v>
                </c:pt>
                <c:pt idx="88">
                  <c:v>4.0901991817672307</c:v>
                </c:pt>
                <c:pt idx="89">
                  <c:v>3.8741131872587724</c:v>
                </c:pt>
                <c:pt idx="90">
                  <c:v>3.6425924788568542</c:v>
                </c:pt>
                <c:pt idx="91">
                  <c:v>3.3994957350348392</c:v>
                </c:pt>
                <c:pt idx="92">
                  <c:v>3.149967860423883</c:v>
                </c:pt>
                <c:pt idx="93">
                  <c:v>2.9004399858129259</c:v>
                </c:pt>
                <c:pt idx="94">
                  <c:v>2.6521983373597573</c:v>
                </c:pt>
                <c:pt idx="95">
                  <c:v>2.4091015935377427</c:v>
                </c:pt>
              </c:numCache>
            </c:numRef>
          </c:yVal>
          <c:smooth val="1"/>
          <c:extLst>
            <c:ext xmlns:c16="http://schemas.microsoft.com/office/drawing/2014/chart" uri="{C3380CC4-5D6E-409C-BE32-E72D297353CC}">
              <c16:uniqueId val="{00000000-395E-4583-A43C-A275400C9C77}"/>
            </c:ext>
          </c:extLst>
        </c:ser>
        <c:dLbls>
          <c:showLegendKey val="0"/>
          <c:showVal val="0"/>
          <c:showCatName val="0"/>
          <c:showSerName val="0"/>
          <c:showPercent val="0"/>
          <c:showBubbleSize val="0"/>
        </c:dLbls>
        <c:axId val="232147184"/>
        <c:axId val="232147576"/>
      </c:scatterChart>
      <c:valAx>
        <c:axId val="232147184"/>
        <c:scaling>
          <c:orientation val="minMax"/>
          <c:max val="1"/>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Uhrzeit</a:t>
                </a:r>
              </a:p>
            </c:rich>
          </c:tx>
          <c:overlay val="0"/>
          <c:spPr>
            <a:noFill/>
            <a:ln w="25400">
              <a:noFill/>
            </a:ln>
          </c:sp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232147576"/>
        <c:crosses val="autoZero"/>
        <c:crossBetween val="midCat"/>
        <c:majorUnit val="8.3333000000000018E-2"/>
        <c:minorUnit val="4.1666600000000012E-2"/>
      </c:valAx>
      <c:valAx>
        <c:axId val="2321475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Last [kW]</a:t>
                </a:r>
              </a:p>
            </c:rich>
          </c:tx>
          <c:overlay val="0"/>
          <c:spPr>
            <a:noFill/>
            <a:ln w="25400">
              <a:noFill/>
            </a:ln>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3214718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dirty="0"/>
              <a:t>MFH </a:t>
            </a:r>
            <a:r>
              <a:rPr lang="de-DE" dirty="0"/>
              <a:t>10 WE</a:t>
            </a:r>
            <a:r>
              <a:rPr lang="de-DE" baseline="0" dirty="0"/>
              <a:t> 50 kW abgesichert</a:t>
            </a:r>
          </a:p>
          <a:p>
            <a:pPr>
              <a:defRPr sz="1400" b="0" i="0" u="none" strike="noStrike" kern="1200" spc="0" baseline="0">
                <a:solidFill>
                  <a:schemeClr val="tx1">
                    <a:lumMod val="65000"/>
                    <a:lumOff val="35000"/>
                  </a:schemeClr>
                </a:solidFill>
                <a:latin typeface="+mn-lt"/>
                <a:ea typeface="+mn-ea"/>
                <a:cs typeface="+mn-cs"/>
              </a:defRPr>
            </a:pPr>
            <a:r>
              <a:rPr lang="de-DE" baseline="0" dirty="0"/>
              <a:t>Lastkurve Mo-Fr. (Winter)</a:t>
            </a:r>
            <a:endParaRPr lang="de-DE" dirty="0"/>
          </a:p>
        </c:rich>
      </c:tx>
      <c:overlay val="0"/>
      <c:spPr>
        <a:noFill/>
        <a:ln w="25400">
          <a:noFill/>
        </a:ln>
      </c:sp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'Lastprofil H0'!$P$12:$P$107</c:f>
              <c:numCache>
                <c:formatCode>h:mm</c:formatCode>
                <c:ptCount val="96"/>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numCache>
            </c:numRef>
          </c:xVal>
          <c:yVal>
            <c:numRef>
              <c:f>'Lastprofil H0'!$W$12:$W$107</c:f>
              <c:numCache>
                <c:formatCode>0.0</c:formatCode>
                <c:ptCount val="96"/>
                <c:pt idx="0">
                  <c:v>2.1737222066624584</c:v>
                </c:pt>
                <c:pt idx="1">
                  <c:v>1.956349985996213</c:v>
                </c:pt>
                <c:pt idx="2">
                  <c:v>1.7647022884857357</c:v>
                </c:pt>
                <c:pt idx="3">
                  <c:v>1.6052102449199697</c:v>
                </c:pt>
                <c:pt idx="4">
                  <c:v>1.4868774384034336</c:v>
                </c:pt>
                <c:pt idx="5">
                  <c:v>1.403272738147185</c:v>
                </c:pt>
                <c:pt idx="6">
                  <c:v>1.3479650133622822</c:v>
                </c:pt>
                <c:pt idx="7">
                  <c:v>1.3119506809442059</c:v>
                </c:pt>
                <c:pt idx="8">
                  <c:v>1.2887986101040139</c:v>
                </c:pt>
                <c:pt idx="9">
                  <c:v>1.2746501223683413</c:v>
                </c:pt>
                <c:pt idx="10">
                  <c:v>1.2656465392638223</c:v>
                </c:pt>
                <c:pt idx="11">
                  <c:v>1.2579291823170915</c:v>
                </c:pt>
                <c:pt idx="12">
                  <c:v>1.2489255992125725</c:v>
                </c:pt>
                <c:pt idx="13">
                  <c:v>1.2399220161080533</c:v>
                </c:pt>
                <c:pt idx="14">
                  <c:v>1.2334908853191111</c:v>
                </c:pt>
                <c:pt idx="15">
                  <c:v>1.2309184330035343</c:v>
                </c:pt>
                <c:pt idx="16">
                  <c:v>1.2360633376346881</c:v>
                </c:pt>
                <c:pt idx="17">
                  <c:v>1.2476393730547841</c:v>
                </c:pt>
                <c:pt idx="18">
                  <c:v>1.2643603131060339</c:v>
                </c:pt>
                <c:pt idx="19">
                  <c:v>1.2849399316306487</c:v>
                </c:pt>
                <c:pt idx="20">
                  <c:v>1.3145231332597827</c:v>
                </c:pt>
                <c:pt idx="21">
                  <c:v>1.3852655719381468</c:v>
                </c:pt>
                <c:pt idx="22">
                  <c:v>1.5318953539260285</c:v>
                </c:pt>
                <c:pt idx="23">
                  <c:v>1.7929992639570813</c:v>
                </c:pt>
                <c:pt idx="24">
                  <c:v>2.1865844682403432</c:v>
                </c:pt>
                <c:pt idx="25">
                  <c:v>2.6624881466220653</c:v>
                </c:pt>
                <c:pt idx="26">
                  <c:v>3.1525403127394598</c:v>
                </c:pt>
                <c:pt idx="27">
                  <c:v>3.5859985279141626</c:v>
                </c:pt>
                <c:pt idx="28">
                  <c:v>3.9114137458346372</c:v>
                </c:pt>
                <c:pt idx="29">
                  <c:v>4.1326446449742482</c:v>
                </c:pt>
                <c:pt idx="30">
                  <c:v>4.2676983915420346</c:v>
                </c:pt>
                <c:pt idx="31">
                  <c:v>4.3358683779048217</c:v>
                </c:pt>
                <c:pt idx="32">
                  <c:v>4.3551617702716481</c:v>
                </c:pt>
                <c:pt idx="33">
                  <c:v>4.333295925589244</c:v>
                </c:pt>
                <c:pt idx="34">
                  <c:v>4.2805606531199185</c:v>
                </c:pt>
                <c:pt idx="35">
                  <c:v>4.2021008574948233</c:v>
                </c:pt>
                <c:pt idx="36">
                  <c:v>4.1069201218184794</c:v>
                </c:pt>
                <c:pt idx="37">
                  <c:v>4.005308255353194</c:v>
                </c:pt>
                <c:pt idx="38">
                  <c:v>3.9088412935190608</c:v>
                </c:pt>
                <c:pt idx="39">
                  <c:v>3.8278090455783893</c:v>
                </c:pt>
                <c:pt idx="40">
                  <c:v>3.7699288684779093</c:v>
                </c:pt>
                <c:pt idx="41">
                  <c:v>3.7364869883754097</c:v>
                </c:pt>
                <c:pt idx="42">
                  <c:v>3.7210522744819485</c:v>
                </c:pt>
                <c:pt idx="43">
                  <c:v>3.7197660483241601</c:v>
                </c:pt>
                <c:pt idx="44">
                  <c:v>3.7313420837442566</c:v>
                </c:pt>
                <c:pt idx="45">
                  <c:v>3.7622115115311789</c:v>
                </c:pt>
                <c:pt idx="46">
                  <c:v>3.8175192363160813</c:v>
                </c:pt>
                <c:pt idx="47">
                  <c:v>3.9075550673612724</c:v>
                </c:pt>
                <c:pt idx="48">
                  <c:v>4.0323190046667516</c:v>
                </c:pt>
                <c:pt idx="49">
                  <c:v>4.1660865250767483</c:v>
                </c:pt>
                <c:pt idx="50">
                  <c:v>4.2779882008043417</c:v>
                </c:pt>
                <c:pt idx="51">
                  <c:v>4.3358683779048217</c:v>
                </c:pt>
                <c:pt idx="52">
                  <c:v>4.3165749855379945</c:v>
                </c:pt>
                <c:pt idx="53">
                  <c:v>4.2355427375973242</c:v>
                </c:pt>
                <c:pt idx="54">
                  <c:v>4.1172099310807875</c:v>
                </c:pt>
                <c:pt idx="55">
                  <c:v>3.9873010891441552</c:v>
                </c:pt>
                <c:pt idx="56">
                  <c:v>3.866395830312042</c:v>
                </c:pt>
                <c:pt idx="57">
                  <c:v>3.7570666069000245</c:v>
                </c:pt>
                <c:pt idx="58">
                  <c:v>3.6541685142769498</c:v>
                </c:pt>
                <c:pt idx="59">
                  <c:v>3.5589877786006059</c:v>
                </c:pt>
                <c:pt idx="60">
                  <c:v>3.470238173713204</c:v>
                </c:pt>
                <c:pt idx="61">
                  <c:v>3.3904921519303204</c:v>
                </c:pt>
                <c:pt idx="62">
                  <c:v>3.3300395225142636</c:v>
                </c:pt>
                <c:pt idx="63">
                  <c:v>3.2914527377806109</c:v>
                </c:pt>
                <c:pt idx="64">
                  <c:v>3.285021606991668</c:v>
                </c:pt>
                <c:pt idx="65">
                  <c:v>3.3171772609363792</c:v>
                </c:pt>
                <c:pt idx="66">
                  <c:v>3.3969232827192624</c:v>
                </c:pt>
                <c:pt idx="67">
                  <c:v>3.5332632554448375</c:v>
                </c:pt>
                <c:pt idx="68">
                  <c:v>3.7300558575864677</c:v>
                </c:pt>
                <c:pt idx="69">
                  <c:v>3.9782975060396359</c:v>
                </c:pt>
                <c:pt idx="70">
                  <c:v>4.2651259392264578</c:v>
                </c:pt>
                <c:pt idx="71">
                  <c:v>4.5763926694112591</c:v>
                </c:pt>
                <c:pt idx="72">
                  <c:v>4.8992354350161573</c:v>
                </c:pt>
                <c:pt idx="73">
                  <c:v>5.2156470698321131</c:v>
                </c:pt>
                <c:pt idx="74">
                  <c:v>5.5063341814922993</c:v>
                </c:pt>
                <c:pt idx="75">
                  <c:v>5.7545758299454688</c:v>
                </c:pt>
                <c:pt idx="76">
                  <c:v>5.9410786228247918</c:v>
                </c:pt>
                <c:pt idx="77">
                  <c:v>6.0516940723945982</c:v>
                </c:pt>
                <c:pt idx="78">
                  <c:v>6.0748461432347884</c:v>
                </c:pt>
                <c:pt idx="79">
                  <c:v>5.9951001214519053</c:v>
                </c:pt>
                <c:pt idx="80">
                  <c:v>5.8098835547303711</c:v>
                </c:pt>
                <c:pt idx="81">
                  <c:v>5.5539245493304721</c:v>
                </c:pt>
                <c:pt idx="82">
                  <c:v>5.2709547946170154</c:v>
                </c:pt>
                <c:pt idx="83">
                  <c:v>5.0047059799548084</c:v>
                </c:pt>
                <c:pt idx="84">
                  <c:v>4.7886199854463518</c:v>
                </c:pt>
                <c:pt idx="85">
                  <c:v>4.6111207756715471</c:v>
                </c:pt>
                <c:pt idx="86">
                  <c:v>4.4503425059479929</c:v>
                </c:pt>
                <c:pt idx="87">
                  <c:v>4.2818468792777074</c:v>
                </c:pt>
                <c:pt idx="88">
                  <c:v>4.0901991817672307</c:v>
                </c:pt>
                <c:pt idx="89">
                  <c:v>3.8741131872587724</c:v>
                </c:pt>
                <c:pt idx="90">
                  <c:v>3.6425924788568542</c:v>
                </c:pt>
                <c:pt idx="91">
                  <c:v>3.3994957350348392</c:v>
                </c:pt>
                <c:pt idx="92">
                  <c:v>3.149967860423883</c:v>
                </c:pt>
                <c:pt idx="93">
                  <c:v>2.9004399858129259</c:v>
                </c:pt>
                <c:pt idx="94">
                  <c:v>2.6521983373597573</c:v>
                </c:pt>
                <c:pt idx="95">
                  <c:v>2.4091015935377427</c:v>
                </c:pt>
              </c:numCache>
            </c:numRef>
          </c:yVal>
          <c:smooth val="1"/>
          <c:extLst>
            <c:ext xmlns:c16="http://schemas.microsoft.com/office/drawing/2014/chart" uri="{C3380CC4-5D6E-409C-BE32-E72D297353CC}">
              <c16:uniqueId val="{00000000-CA72-441D-81F2-3F195D7D03F5}"/>
            </c:ext>
          </c:extLst>
        </c:ser>
        <c:ser>
          <c:idx val="1"/>
          <c:order val="1"/>
          <c:tx>
            <c:v>4-Fache "Normallast"</c:v>
          </c:tx>
          <c:spPr>
            <a:ln>
              <a:solidFill>
                <a:srgbClr val="FFC000"/>
              </a:solidFill>
            </a:ln>
          </c:spPr>
          <c:marker>
            <c:symbol val="triangle"/>
            <c:size val="5"/>
            <c:spPr>
              <a:solidFill>
                <a:srgbClr val="FFC000"/>
              </a:solidFill>
              <a:ln>
                <a:solidFill>
                  <a:srgbClr val="FFC000"/>
                </a:solidFill>
              </a:ln>
            </c:spPr>
          </c:marker>
          <c:xVal>
            <c:numRef>
              <c:f>'Lastprofil H0'!$O$12:$O$107</c:f>
              <c:numCache>
                <c:formatCode>h:mm</c:formatCode>
                <c:ptCount val="96"/>
                <c:pt idx="0">
                  <c:v>0</c:v>
                </c:pt>
                <c:pt idx="1">
                  <c:v>1.0416666666666666E-2</c:v>
                </c:pt>
                <c:pt idx="2">
                  <c:v>2.0833333333333301E-2</c:v>
                </c:pt>
                <c:pt idx="3">
                  <c:v>3.125E-2</c:v>
                </c:pt>
                <c:pt idx="4">
                  <c:v>4.1666666666666699E-2</c:v>
                </c:pt>
                <c:pt idx="5">
                  <c:v>5.2083333333333301E-2</c:v>
                </c:pt>
                <c:pt idx="6">
                  <c:v>6.25E-2</c:v>
                </c:pt>
                <c:pt idx="7">
                  <c:v>7.2916666666666699E-2</c:v>
                </c:pt>
                <c:pt idx="8">
                  <c:v>8.3333333333333301E-2</c:v>
                </c:pt>
                <c:pt idx="9">
                  <c:v>9.375E-2</c:v>
                </c:pt>
                <c:pt idx="10">
                  <c:v>0.104166666666667</c:v>
                </c:pt>
                <c:pt idx="11">
                  <c:v>0.114583333333333</c:v>
                </c:pt>
                <c:pt idx="12">
                  <c:v>0.125</c:v>
                </c:pt>
                <c:pt idx="13">
                  <c:v>0.13541666666666699</c:v>
                </c:pt>
                <c:pt idx="14">
                  <c:v>0.14583333333333301</c:v>
                </c:pt>
                <c:pt idx="15">
                  <c:v>0.15625</c:v>
                </c:pt>
                <c:pt idx="16">
                  <c:v>0.16666666666666699</c:v>
                </c:pt>
                <c:pt idx="17">
                  <c:v>0.17708333333333301</c:v>
                </c:pt>
                <c:pt idx="18">
                  <c:v>0.1875</c:v>
                </c:pt>
                <c:pt idx="19">
                  <c:v>0.19791666666666699</c:v>
                </c:pt>
                <c:pt idx="20">
                  <c:v>0.20833333333333301</c:v>
                </c:pt>
                <c:pt idx="21">
                  <c:v>0.21875</c:v>
                </c:pt>
                <c:pt idx="22">
                  <c:v>0.22916666666666699</c:v>
                </c:pt>
                <c:pt idx="23">
                  <c:v>0.23958333333333301</c:v>
                </c:pt>
                <c:pt idx="24">
                  <c:v>0.25</c:v>
                </c:pt>
                <c:pt idx="25">
                  <c:v>0.26041666666666702</c:v>
                </c:pt>
                <c:pt idx="26">
                  <c:v>0.27083333333333298</c:v>
                </c:pt>
                <c:pt idx="27">
                  <c:v>0.28125</c:v>
                </c:pt>
                <c:pt idx="28">
                  <c:v>0.29166666666666702</c:v>
                </c:pt>
                <c:pt idx="29">
                  <c:v>0.30208333333333298</c:v>
                </c:pt>
                <c:pt idx="30">
                  <c:v>0.3125</c:v>
                </c:pt>
                <c:pt idx="31">
                  <c:v>0.32291666666666702</c:v>
                </c:pt>
                <c:pt idx="32">
                  <c:v>0.33333333333333298</c:v>
                </c:pt>
                <c:pt idx="33">
                  <c:v>0.34375</c:v>
                </c:pt>
                <c:pt idx="34">
                  <c:v>0.35416666666666702</c:v>
                </c:pt>
                <c:pt idx="35">
                  <c:v>0.36458333333333298</c:v>
                </c:pt>
                <c:pt idx="36">
                  <c:v>0.375</c:v>
                </c:pt>
                <c:pt idx="37">
                  <c:v>0.38541666666666702</c:v>
                </c:pt>
                <c:pt idx="38">
                  <c:v>0.39583333333333298</c:v>
                </c:pt>
                <c:pt idx="39">
                  <c:v>0.40625</c:v>
                </c:pt>
                <c:pt idx="40">
                  <c:v>0.41666666666666702</c:v>
                </c:pt>
                <c:pt idx="41">
                  <c:v>0.42708333333333298</c:v>
                </c:pt>
                <c:pt idx="42">
                  <c:v>0.4375</c:v>
                </c:pt>
                <c:pt idx="43">
                  <c:v>0.44791666666666702</c:v>
                </c:pt>
                <c:pt idx="44">
                  <c:v>0.45833333333333298</c:v>
                </c:pt>
                <c:pt idx="45">
                  <c:v>0.46875</c:v>
                </c:pt>
                <c:pt idx="46">
                  <c:v>0.47916666666666702</c:v>
                </c:pt>
                <c:pt idx="47">
                  <c:v>0.48958333333333298</c:v>
                </c:pt>
                <c:pt idx="48">
                  <c:v>0.5</c:v>
                </c:pt>
                <c:pt idx="49">
                  <c:v>0.51041666666666696</c:v>
                </c:pt>
                <c:pt idx="50">
                  <c:v>0.52083333333333304</c:v>
                </c:pt>
                <c:pt idx="51">
                  <c:v>0.53125</c:v>
                </c:pt>
                <c:pt idx="52">
                  <c:v>0.54166666666666696</c:v>
                </c:pt>
                <c:pt idx="53">
                  <c:v>0.55208333333333304</c:v>
                </c:pt>
                <c:pt idx="54">
                  <c:v>0.5625</c:v>
                </c:pt>
                <c:pt idx="55">
                  <c:v>0.57291666666666696</c:v>
                </c:pt>
                <c:pt idx="56">
                  <c:v>0.58333333333333304</c:v>
                </c:pt>
                <c:pt idx="57">
                  <c:v>0.59375</c:v>
                </c:pt>
                <c:pt idx="58">
                  <c:v>0.60416666666666696</c:v>
                </c:pt>
                <c:pt idx="59">
                  <c:v>0.61458333333333304</c:v>
                </c:pt>
                <c:pt idx="60">
                  <c:v>0.625</c:v>
                </c:pt>
                <c:pt idx="61">
                  <c:v>0.63541666666666696</c:v>
                </c:pt>
                <c:pt idx="62">
                  <c:v>0.64583333333333304</c:v>
                </c:pt>
                <c:pt idx="63">
                  <c:v>0.65625</c:v>
                </c:pt>
                <c:pt idx="64">
                  <c:v>0.66666666666666696</c:v>
                </c:pt>
                <c:pt idx="65">
                  <c:v>0.67708333333333304</c:v>
                </c:pt>
                <c:pt idx="66">
                  <c:v>0.6875</c:v>
                </c:pt>
                <c:pt idx="67">
                  <c:v>0.69791666666666696</c:v>
                </c:pt>
                <c:pt idx="68">
                  <c:v>0.70833333333333304</c:v>
                </c:pt>
                <c:pt idx="69">
                  <c:v>0.71875</c:v>
                </c:pt>
                <c:pt idx="70">
                  <c:v>0.72916666666666696</c:v>
                </c:pt>
                <c:pt idx="71">
                  <c:v>0.73958333333333304</c:v>
                </c:pt>
                <c:pt idx="72">
                  <c:v>0.75</c:v>
                </c:pt>
                <c:pt idx="73">
                  <c:v>0.76041666666666696</c:v>
                </c:pt>
                <c:pt idx="74">
                  <c:v>0.77083333333333304</c:v>
                </c:pt>
                <c:pt idx="75">
                  <c:v>0.78125</c:v>
                </c:pt>
                <c:pt idx="76">
                  <c:v>0.79166666666666696</c:v>
                </c:pt>
                <c:pt idx="77">
                  <c:v>0.80208333333333304</c:v>
                </c:pt>
                <c:pt idx="78">
                  <c:v>0.8125</c:v>
                </c:pt>
                <c:pt idx="79">
                  <c:v>0.82291666666666696</c:v>
                </c:pt>
                <c:pt idx="80">
                  <c:v>0.83333333333333304</c:v>
                </c:pt>
                <c:pt idx="81">
                  <c:v>0.84375</c:v>
                </c:pt>
                <c:pt idx="82">
                  <c:v>0.85416666666666696</c:v>
                </c:pt>
                <c:pt idx="83">
                  <c:v>0.86458333333333304</c:v>
                </c:pt>
                <c:pt idx="84">
                  <c:v>0.875</c:v>
                </c:pt>
                <c:pt idx="85">
                  <c:v>0.88541666666666696</c:v>
                </c:pt>
                <c:pt idx="86">
                  <c:v>0.89583333333333304</c:v>
                </c:pt>
                <c:pt idx="87">
                  <c:v>0.90625</c:v>
                </c:pt>
                <c:pt idx="88">
                  <c:v>0.91666666666666696</c:v>
                </c:pt>
                <c:pt idx="89">
                  <c:v>0.92708333333333304</c:v>
                </c:pt>
                <c:pt idx="90">
                  <c:v>0.9375</c:v>
                </c:pt>
                <c:pt idx="91">
                  <c:v>0.94791666666666696</c:v>
                </c:pt>
                <c:pt idx="92">
                  <c:v>0.95833333333333304</c:v>
                </c:pt>
                <c:pt idx="93">
                  <c:v>0.96875</c:v>
                </c:pt>
                <c:pt idx="94">
                  <c:v>0.97916666666666696</c:v>
                </c:pt>
                <c:pt idx="95">
                  <c:v>0.98958333333333304</c:v>
                </c:pt>
              </c:numCache>
            </c:numRef>
          </c:xVal>
          <c:yVal>
            <c:numRef>
              <c:f>'Lastprofil H0'!$X$12:$X$107</c:f>
              <c:numCache>
                <c:formatCode>0.0</c:formatCode>
                <c:ptCount val="96"/>
                <c:pt idx="0">
                  <c:v>10.868611033312291</c:v>
                </c:pt>
                <c:pt idx="1">
                  <c:v>9.7817499299810642</c:v>
                </c:pt>
                <c:pt idx="2">
                  <c:v>8.8235114424286785</c:v>
                </c:pt>
                <c:pt idx="3">
                  <c:v>8.0260512245998488</c:v>
                </c:pt>
                <c:pt idx="4">
                  <c:v>7.4343871920171676</c:v>
                </c:pt>
                <c:pt idx="5">
                  <c:v>7.0163636907359255</c:v>
                </c:pt>
                <c:pt idx="6">
                  <c:v>6.7398250668114112</c:v>
                </c:pt>
                <c:pt idx="7">
                  <c:v>6.5597534047210289</c:v>
                </c:pt>
                <c:pt idx="8">
                  <c:v>6.4439930505200689</c:v>
                </c:pt>
                <c:pt idx="9">
                  <c:v>6.3732506118417067</c:v>
                </c:pt>
                <c:pt idx="10">
                  <c:v>6.3282326963191116</c:v>
                </c:pt>
                <c:pt idx="11">
                  <c:v>6.2896459115854579</c:v>
                </c:pt>
                <c:pt idx="12">
                  <c:v>6.2446279960628628</c:v>
                </c:pt>
                <c:pt idx="13">
                  <c:v>6.1996100805402667</c:v>
                </c:pt>
                <c:pt idx="14">
                  <c:v>6.1674544265955555</c:v>
                </c:pt>
                <c:pt idx="15">
                  <c:v>6.1545921650176716</c:v>
                </c:pt>
                <c:pt idx="16">
                  <c:v>6.1803166881734404</c:v>
                </c:pt>
                <c:pt idx="17">
                  <c:v>6.2381968652739204</c:v>
                </c:pt>
                <c:pt idx="18">
                  <c:v>6.3218015655301691</c:v>
                </c:pt>
                <c:pt idx="19">
                  <c:v>6.4246996581532434</c:v>
                </c:pt>
                <c:pt idx="20">
                  <c:v>6.5726156662989137</c:v>
                </c:pt>
                <c:pt idx="21">
                  <c:v>6.9263278596907343</c:v>
                </c:pt>
                <c:pt idx="22">
                  <c:v>7.6594767696301425</c:v>
                </c:pt>
                <c:pt idx="23">
                  <c:v>8.9649963197854063</c:v>
                </c:pt>
                <c:pt idx="24">
                  <c:v>10.932922341201717</c:v>
                </c:pt>
                <c:pt idx="25">
                  <c:v>13.312440733110327</c:v>
                </c:pt>
                <c:pt idx="26">
                  <c:v>15.762701563697298</c:v>
                </c:pt>
                <c:pt idx="27">
                  <c:v>17.929992639570813</c:v>
                </c:pt>
                <c:pt idx="28">
                  <c:v>19.557068729173185</c:v>
                </c:pt>
                <c:pt idx="29">
                  <c:v>20.663223224871242</c:v>
                </c:pt>
                <c:pt idx="30">
                  <c:v>21.338491957710172</c:v>
                </c:pt>
                <c:pt idx="31">
                  <c:v>21.67934188952411</c:v>
                </c:pt>
                <c:pt idx="32">
                  <c:v>21.775808851358242</c:v>
                </c:pt>
                <c:pt idx="33">
                  <c:v>21.66647962794622</c:v>
                </c:pt>
                <c:pt idx="34">
                  <c:v>21.402803265599594</c:v>
                </c:pt>
                <c:pt idx="35">
                  <c:v>21.010504287474117</c:v>
                </c:pt>
                <c:pt idx="36">
                  <c:v>20.534600609092397</c:v>
                </c:pt>
                <c:pt idx="37">
                  <c:v>20.026541276765968</c:v>
                </c:pt>
                <c:pt idx="38">
                  <c:v>19.544206467595306</c:v>
                </c:pt>
                <c:pt idx="39">
                  <c:v>19.139045227891948</c:v>
                </c:pt>
                <c:pt idx="40">
                  <c:v>18.849644342389546</c:v>
                </c:pt>
                <c:pt idx="41">
                  <c:v>18.682434941877048</c:v>
                </c:pt>
                <c:pt idx="42">
                  <c:v>18.605261372409743</c:v>
                </c:pt>
                <c:pt idx="43">
                  <c:v>18.598830241620799</c:v>
                </c:pt>
                <c:pt idx="44">
                  <c:v>18.656710418721282</c:v>
                </c:pt>
                <c:pt idx="45">
                  <c:v>18.811057557655893</c:v>
                </c:pt>
                <c:pt idx="46">
                  <c:v>19.087596181580405</c:v>
                </c:pt>
                <c:pt idx="47">
                  <c:v>19.537775336806362</c:v>
                </c:pt>
                <c:pt idx="48">
                  <c:v>20.16159502333376</c:v>
                </c:pt>
                <c:pt idx="49">
                  <c:v>20.830432625383743</c:v>
                </c:pt>
                <c:pt idx="50">
                  <c:v>21.389941004021708</c:v>
                </c:pt>
                <c:pt idx="51">
                  <c:v>21.67934188952411</c:v>
                </c:pt>
                <c:pt idx="52">
                  <c:v>21.582874927689971</c:v>
                </c:pt>
                <c:pt idx="53">
                  <c:v>21.177713687986621</c:v>
                </c:pt>
                <c:pt idx="54">
                  <c:v>20.586049655403936</c:v>
                </c:pt>
                <c:pt idx="55">
                  <c:v>19.936505445720776</c:v>
                </c:pt>
                <c:pt idx="56">
                  <c:v>19.331979151560212</c:v>
                </c:pt>
                <c:pt idx="57">
                  <c:v>18.785333034500123</c:v>
                </c:pt>
                <c:pt idx="58">
                  <c:v>18.270842571384748</c:v>
                </c:pt>
                <c:pt idx="59">
                  <c:v>17.794938893003028</c:v>
                </c:pt>
                <c:pt idx="60">
                  <c:v>17.351190868566022</c:v>
                </c:pt>
                <c:pt idx="61">
                  <c:v>16.952460759651601</c:v>
                </c:pt>
                <c:pt idx="62">
                  <c:v>16.650197612571318</c:v>
                </c:pt>
                <c:pt idx="63">
                  <c:v>16.457263688903055</c:v>
                </c:pt>
                <c:pt idx="64">
                  <c:v>16.425108034958342</c:v>
                </c:pt>
                <c:pt idx="65">
                  <c:v>16.585886304681896</c:v>
                </c:pt>
                <c:pt idx="66">
                  <c:v>16.984616413596314</c:v>
                </c:pt>
                <c:pt idx="67">
                  <c:v>17.666316277224187</c:v>
                </c:pt>
                <c:pt idx="68">
                  <c:v>18.650279287932339</c:v>
                </c:pt>
                <c:pt idx="69">
                  <c:v>19.89148753019818</c:v>
                </c:pt>
                <c:pt idx="70">
                  <c:v>21.325629696132289</c:v>
                </c:pt>
                <c:pt idx="71">
                  <c:v>22.881963347056296</c:v>
                </c:pt>
                <c:pt idx="72">
                  <c:v>24.496177175080788</c:v>
                </c:pt>
                <c:pt idx="73">
                  <c:v>26.078235349160565</c:v>
                </c:pt>
                <c:pt idx="74">
                  <c:v>27.531670907461496</c:v>
                </c:pt>
                <c:pt idx="75">
                  <c:v>28.772879149727345</c:v>
                </c:pt>
                <c:pt idx="76">
                  <c:v>29.705393114123957</c:v>
                </c:pt>
                <c:pt idx="77">
                  <c:v>30.258470361972989</c:v>
                </c:pt>
                <c:pt idx="78">
                  <c:v>30.37423071617394</c:v>
                </c:pt>
                <c:pt idx="79">
                  <c:v>29.975500607259526</c:v>
                </c:pt>
                <c:pt idx="80">
                  <c:v>29.049417773651854</c:v>
                </c:pt>
                <c:pt idx="81">
                  <c:v>27.76962274665236</c:v>
                </c:pt>
                <c:pt idx="82">
                  <c:v>26.354773973085077</c:v>
                </c:pt>
                <c:pt idx="83">
                  <c:v>25.02352989977404</c:v>
                </c:pt>
                <c:pt idx="84">
                  <c:v>23.94309992723176</c:v>
                </c:pt>
                <c:pt idx="85">
                  <c:v>23.055603878357736</c:v>
                </c:pt>
                <c:pt idx="86">
                  <c:v>22.251712529739965</c:v>
                </c:pt>
                <c:pt idx="87">
                  <c:v>21.409234396388538</c:v>
                </c:pt>
                <c:pt idx="88">
                  <c:v>20.450995908836155</c:v>
                </c:pt>
                <c:pt idx="89">
                  <c:v>19.370565936293861</c:v>
                </c:pt>
                <c:pt idx="90">
                  <c:v>18.212962394284272</c:v>
                </c:pt>
                <c:pt idx="91">
                  <c:v>16.997478675174197</c:v>
                </c:pt>
                <c:pt idx="92">
                  <c:v>15.749839302119415</c:v>
                </c:pt>
                <c:pt idx="93">
                  <c:v>14.502199929064631</c:v>
                </c:pt>
                <c:pt idx="94">
                  <c:v>13.260991686798786</c:v>
                </c:pt>
                <c:pt idx="95">
                  <c:v>12.045507967688714</c:v>
                </c:pt>
              </c:numCache>
            </c:numRef>
          </c:yVal>
          <c:smooth val="1"/>
          <c:extLst>
            <c:ext xmlns:c16="http://schemas.microsoft.com/office/drawing/2014/chart" uri="{C3380CC4-5D6E-409C-BE32-E72D297353CC}">
              <c16:uniqueId val="{00000001-CA72-441D-81F2-3F195D7D03F5}"/>
            </c:ext>
          </c:extLst>
        </c:ser>
        <c:dLbls>
          <c:showLegendKey val="0"/>
          <c:showVal val="0"/>
          <c:showCatName val="0"/>
          <c:showSerName val="0"/>
          <c:showPercent val="0"/>
          <c:showBubbleSize val="0"/>
        </c:dLbls>
        <c:axId val="230140376"/>
        <c:axId val="230140768"/>
      </c:scatterChart>
      <c:valAx>
        <c:axId val="230140376"/>
        <c:scaling>
          <c:orientation val="minMax"/>
          <c:max val="1"/>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Uhrzeit</a:t>
                </a:r>
              </a:p>
            </c:rich>
          </c:tx>
          <c:overlay val="0"/>
          <c:spPr>
            <a:noFill/>
            <a:ln w="25400">
              <a:noFill/>
            </a:ln>
          </c:sp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230140768"/>
        <c:crosses val="autoZero"/>
        <c:crossBetween val="midCat"/>
        <c:majorUnit val="8.3333000000000018E-2"/>
        <c:minorUnit val="4.1666600000000012E-2"/>
      </c:valAx>
      <c:valAx>
        <c:axId val="2301407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Last [kW]</a:t>
                </a:r>
              </a:p>
            </c:rich>
          </c:tx>
          <c:overlay val="0"/>
          <c:spPr>
            <a:noFill/>
            <a:ln w="25400">
              <a:noFill/>
            </a:ln>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3014037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EFH</a:t>
            </a:r>
            <a:r>
              <a:rPr lang="de-DE" baseline="0"/>
              <a:t> 30 kW abgesichert</a:t>
            </a:r>
          </a:p>
          <a:p>
            <a:pPr>
              <a:defRPr sz="1400" b="0" i="0" u="none" strike="noStrike" kern="1200" spc="0" baseline="0">
                <a:solidFill>
                  <a:schemeClr val="tx1">
                    <a:lumMod val="65000"/>
                    <a:lumOff val="35000"/>
                  </a:schemeClr>
                </a:solidFill>
                <a:latin typeface="+mn-lt"/>
                <a:ea typeface="+mn-ea"/>
                <a:cs typeface="+mn-cs"/>
              </a:defRPr>
            </a:pPr>
            <a:r>
              <a:rPr lang="de-DE" baseline="0"/>
              <a:t>Lastkurve Mo-Fr. (Winter)</a:t>
            </a:r>
            <a:endParaRPr lang="de-DE"/>
          </a:p>
        </c:rich>
      </c:tx>
      <c:overlay val="0"/>
      <c:spPr>
        <a:noFill/>
        <a:ln w="25400">
          <a:noFill/>
        </a:ln>
      </c:spPr>
    </c:title>
    <c:autoTitleDeleted val="0"/>
    <c:plotArea>
      <c:layout/>
      <c:scatterChart>
        <c:scatterStyle val="smooth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'Lastprofil H0'!$P$12:$P$107</c:f>
              <c:numCache>
                <c:formatCode>h:mm</c:formatCode>
                <c:ptCount val="96"/>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numCache>
            </c:numRef>
          </c:xVal>
          <c:yVal>
            <c:numRef>
              <c:f>'Lastprofil H0'!$R$12:$R$107</c:f>
              <c:numCache>
                <c:formatCode>General</c:formatCode>
                <c:ptCount val="96"/>
              </c:numCache>
            </c:numRef>
          </c:yVal>
          <c:smooth val="1"/>
          <c:extLst>
            <c:ext xmlns:c16="http://schemas.microsoft.com/office/drawing/2014/chart" uri="{C3380CC4-5D6E-409C-BE32-E72D297353CC}">
              <c16:uniqueId val="{00000000-D7A8-4DF5-B336-58573E1377A2}"/>
            </c:ext>
          </c:extLst>
        </c:ser>
        <c:ser>
          <c:idx val="0"/>
          <c:order val="1"/>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'Lastprofil H0'!$P$12:$P$107</c:f>
              <c:numCache>
                <c:formatCode>h:mm</c:formatCode>
                <c:ptCount val="96"/>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numCache>
            </c:numRef>
          </c:xVal>
          <c:yVal>
            <c:numRef>
              <c:f>'Lastprofil H0'!$S$12:$S$107</c:f>
              <c:numCache>
                <c:formatCode>0.0</c:formatCode>
                <c:ptCount val="96"/>
                <c:pt idx="0">
                  <c:v>0.21737222066624584</c:v>
                </c:pt>
                <c:pt idx="1">
                  <c:v>0.1956349985996213</c:v>
                </c:pt>
                <c:pt idx="2">
                  <c:v>0.17647022884857358</c:v>
                </c:pt>
                <c:pt idx="3">
                  <c:v>0.16052102449199696</c:v>
                </c:pt>
                <c:pt idx="4">
                  <c:v>0.14868774384034336</c:v>
                </c:pt>
                <c:pt idx="5">
                  <c:v>0.14032727381471849</c:v>
                </c:pt>
                <c:pt idx="6">
                  <c:v>0.13479650133622822</c:v>
                </c:pt>
                <c:pt idx="7">
                  <c:v>0.13119506809442058</c:v>
                </c:pt>
                <c:pt idx="8">
                  <c:v>0.12887986101040139</c:v>
                </c:pt>
                <c:pt idx="9">
                  <c:v>0.12746501223683412</c:v>
                </c:pt>
                <c:pt idx="10">
                  <c:v>0.12656465392638222</c:v>
                </c:pt>
                <c:pt idx="11">
                  <c:v>0.12579291823170916</c:v>
                </c:pt>
                <c:pt idx="12">
                  <c:v>0.12489255992125725</c:v>
                </c:pt>
                <c:pt idx="13">
                  <c:v>0.12399220161080533</c:v>
                </c:pt>
                <c:pt idx="14">
                  <c:v>0.12334908853191111</c:v>
                </c:pt>
                <c:pt idx="15">
                  <c:v>0.12309184330035344</c:v>
                </c:pt>
                <c:pt idx="16">
                  <c:v>0.12360633376346881</c:v>
                </c:pt>
                <c:pt idx="17">
                  <c:v>0.12476393730547841</c:v>
                </c:pt>
                <c:pt idx="18">
                  <c:v>0.12643603131060338</c:v>
                </c:pt>
                <c:pt idx="19">
                  <c:v>0.12849399316306487</c:v>
                </c:pt>
                <c:pt idx="20">
                  <c:v>0.13145231332597826</c:v>
                </c:pt>
                <c:pt idx="21">
                  <c:v>0.13852655719381468</c:v>
                </c:pt>
                <c:pt idx="22">
                  <c:v>0.15318953539260285</c:v>
                </c:pt>
                <c:pt idx="23">
                  <c:v>0.17929992639570813</c:v>
                </c:pt>
                <c:pt idx="24">
                  <c:v>0.21865844682403435</c:v>
                </c:pt>
                <c:pt idx="25">
                  <c:v>0.26624881466220651</c:v>
                </c:pt>
                <c:pt idx="26">
                  <c:v>0.31525403127394597</c:v>
                </c:pt>
                <c:pt idx="27">
                  <c:v>0.35859985279141626</c:v>
                </c:pt>
                <c:pt idx="28">
                  <c:v>0.39114137458346371</c:v>
                </c:pt>
                <c:pt idx="29">
                  <c:v>0.41326446449742482</c:v>
                </c:pt>
                <c:pt idx="30">
                  <c:v>0.42676983915420347</c:v>
                </c:pt>
                <c:pt idx="31">
                  <c:v>0.43358683779048213</c:v>
                </c:pt>
                <c:pt idx="32">
                  <c:v>0.43551617702716483</c:v>
                </c:pt>
                <c:pt idx="33">
                  <c:v>0.43332959255892445</c:v>
                </c:pt>
                <c:pt idx="34">
                  <c:v>0.42805606531199186</c:v>
                </c:pt>
                <c:pt idx="35">
                  <c:v>0.42021008574948238</c:v>
                </c:pt>
                <c:pt idx="36">
                  <c:v>0.41069201218184798</c:v>
                </c:pt>
                <c:pt idx="37">
                  <c:v>0.40053082553531938</c:v>
                </c:pt>
                <c:pt idx="38">
                  <c:v>0.39088412935190608</c:v>
                </c:pt>
                <c:pt idx="39">
                  <c:v>0.38278090455783892</c:v>
                </c:pt>
                <c:pt idx="40">
                  <c:v>0.37699288684779092</c:v>
                </c:pt>
                <c:pt idx="41">
                  <c:v>0.37364869883754098</c:v>
                </c:pt>
                <c:pt idx="42">
                  <c:v>0.37210522744819485</c:v>
                </c:pt>
                <c:pt idx="43">
                  <c:v>0.37197660483241601</c:v>
                </c:pt>
                <c:pt idx="44">
                  <c:v>0.37313420837442568</c:v>
                </c:pt>
                <c:pt idx="45">
                  <c:v>0.37622115115311788</c:v>
                </c:pt>
                <c:pt idx="46">
                  <c:v>0.38175192363160815</c:v>
                </c:pt>
                <c:pt idx="47">
                  <c:v>0.39075550673612724</c:v>
                </c:pt>
                <c:pt idx="48">
                  <c:v>0.40323190046667512</c:v>
                </c:pt>
                <c:pt idx="49">
                  <c:v>0.41660865250767481</c:v>
                </c:pt>
                <c:pt idx="50">
                  <c:v>0.42779882008043418</c:v>
                </c:pt>
                <c:pt idx="51">
                  <c:v>0.43358683779048213</c:v>
                </c:pt>
                <c:pt idx="52">
                  <c:v>0.43165749855379948</c:v>
                </c:pt>
                <c:pt idx="53">
                  <c:v>0.42355427375973242</c:v>
                </c:pt>
                <c:pt idx="54">
                  <c:v>0.41172099310807875</c:v>
                </c:pt>
                <c:pt idx="55">
                  <c:v>0.39873010891441552</c:v>
                </c:pt>
                <c:pt idx="56">
                  <c:v>0.38663958303120421</c:v>
                </c:pt>
                <c:pt idx="57">
                  <c:v>0.37570666069000247</c:v>
                </c:pt>
                <c:pt idx="58">
                  <c:v>0.36541685142769498</c:v>
                </c:pt>
                <c:pt idx="59">
                  <c:v>0.35589877786006058</c:v>
                </c:pt>
                <c:pt idx="60">
                  <c:v>0.34702381737132038</c:v>
                </c:pt>
                <c:pt idx="61">
                  <c:v>0.33904921519303205</c:v>
                </c:pt>
                <c:pt idx="62">
                  <c:v>0.33300395225142637</c:v>
                </c:pt>
                <c:pt idx="63">
                  <c:v>0.32914527377806108</c:v>
                </c:pt>
                <c:pt idx="64">
                  <c:v>0.32850216069916682</c:v>
                </c:pt>
                <c:pt idx="65">
                  <c:v>0.33171772609363792</c:v>
                </c:pt>
                <c:pt idx="66">
                  <c:v>0.33969232827192625</c:v>
                </c:pt>
                <c:pt idx="67">
                  <c:v>0.35332632554448373</c:v>
                </c:pt>
                <c:pt idx="68">
                  <c:v>0.37300558575864678</c:v>
                </c:pt>
                <c:pt idx="69">
                  <c:v>0.39782975060396358</c:v>
                </c:pt>
                <c:pt idx="70">
                  <c:v>0.42651259392264573</c:v>
                </c:pt>
                <c:pt idx="71">
                  <c:v>0.45763926694112589</c:v>
                </c:pt>
                <c:pt idx="72">
                  <c:v>0.48992354350161571</c:v>
                </c:pt>
                <c:pt idx="73">
                  <c:v>0.52156470698321133</c:v>
                </c:pt>
                <c:pt idx="74">
                  <c:v>0.55063341814922995</c:v>
                </c:pt>
                <c:pt idx="75">
                  <c:v>0.57545758299454686</c:v>
                </c:pt>
                <c:pt idx="76">
                  <c:v>0.59410786228247914</c:v>
                </c:pt>
                <c:pt idx="77">
                  <c:v>0.60516940723945978</c:v>
                </c:pt>
                <c:pt idx="78">
                  <c:v>0.60748461432347889</c:v>
                </c:pt>
                <c:pt idx="79">
                  <c:v>0.59951001214519051</c:v>
                </c:pt>
                <c:pt idx="80">
                  <c:v>0.58098835547303707</c:v>
                </c:pt>
                <c:pt idx="81">
                  <c:v>0.55539245493304723</c:v>
                </c:pt>
                <c:pt idx="82">
                  <c:v>0.52709547946170154</c:v>
                </c:pt>
                <c:pt idx="83">
                  <c:v>0.50047059799548088</c:v>
                </c:pt>
                <c:pt idx="84">
                  <c:v>0.47886199854463518</c:v>
                </c:pt>
                <c:pt idx="85">
                  <c:v>0.46111207756715472</c:v>
                </c:pt>
                <c:pt idx="86">
                  <c:v>0.44503425059479929</c:v>
                </c:pt>
                <c:pt idx="87">
                  <c:v>0.4281846879277707</c:v>
                </c:pt>
                <c:pt idx="88">
                  <c:v>0.40901991817672306</c:v>
                </c:pt>
                <c:pt idx="89">
                  <c:v>0.38741131872587725</c:v>
                </c:pt>
                <c:pt idx="90">
                  <c:v>0.36425924788568542</c:v>
                </c:pt>
                <c:pt idx="91">
                  <c:v>0.33994957350348393</c:v>
                </c:pt>
                <c:pt idx="92">
                  <c:v>0.31499678604238829</c:v>
                </c:pt>
                <c:pt idx="93">
                  <c:v>0.29004399858129259</c:v>
                </c:pt>
                <c:pt idx="94">
                  <c:v>0.26521983373597574</c:v>
                </c:pt>
                <c:pt idx="95">
                  <c:v>0.24091015935377427</c:v>
                </c:pt>
              </c:numCache>
            </c:numRef>
          </c:yVal>
          <c:smooth val="1"/>
          <c:extLst>
            <c:ext xmlns:c16="http://schemas.microsoft.com/office/drawing/2014/chart" uri="{C3380CC4-5D6E-409C-BE32-E72D297353CC}">
              <c16:uniqueId val="{00000001-D7A8-4DF5-B336-58573E1377A2}"/>
            </c:ext>
          </c:extLst>
        </c:ser>
        <c:dLbls>
          <c:showLegendKey val="0"/>
          <c:showVal val="0"/>
          <c:showCatName val="0"/>
          <c:showSerName val="0"/>
          <c:showPercent val="0"/>
          <c:showBubbleSize val="0"/>
        </c:dLbls>
        <c:axId val="230143120"/>
        <c:axId val="230143512"/>
      </c:scatterChart>
      <c:valAx>
        <c:axId val="230143120"/>
        <c:scaling>
          <c:orientation val="minMax"/>
          <c:max val="1"/>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Uhrzeit</a:t>
                </a:r>
              </a:p>
            </c:rich>
          </c:tx>
          <c:overlay val="0"/>
          <c:spPr>
            <a:noFill/>
            <a:ln w="25400">
              <a:noFill/>
            </a:ln>
          </c:sp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230143512"/>
        <c:crosses val="autoZero"/>
        <c:crossBetween val="midCat"/>
        <c:majorUnit val="8.3333000000000018E-2"/>
        <c:minorUnit val="4.1666600000000012E-2"/>
      </c:valAx>
      <c:valAx>
        <c:axId val="23014351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Last [kW]</a:t>
                </a:r>
              </a:p>
            </c:rich>
          </c:tx>
          <c:layout>
            <c:manualLayout>
              <c:xMode val="edge"/>
              <c:yMode val="edge"/>
              <c:x val="3.0555555555555555E-2"/>
              <c:y val="0.36345305767260372"/>
            </c:manualLayout>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30143120"/>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dirty="0"/>
              <a:t>EFH</a:t>
            </a:r>
            <a:r>
              <a:rPr lang="de-DE" baseline="0" dirty="0"/>
              <a:t> 30 kW abgesichert</a:t>
            </a:r>
          </a:p>
          <a:p>
            <a:pPr>
              <a:defRPr sz="1400" b="0" i="0" u="none" strike="noStrike" kern="1200" spc="0" baseline="0">
                <a:solidFill>
                  <a:schemeClr val="tx1">
                    <a:lumMod val="65000"/>
                    <a:lumOff val="35000"/>
                  </a:schemeClr>
                </a:solidFill>
                <a:latin typeface="+mn-lt"/>
                <a:ea typeface="+mn-ea"/>
                <a:cs typeface="+mn-cs"/>
              </a:defRPr>
            </a:pPr>
            <a:r>
              <a:rPr lang="de-DE" baseline="0" dirty="0"/>
              <a:t>Lastkurve Mo-Fr. (Winter)</a:t>
            </a:r>
            <a:endParaRPr lang="de-DE" dirty="0"/>
          </a:p>
        </c:rich>
      </c:tx>
      <c:overlay val="0"/>
      <c:spPr>
        <a:noFill/>
        <a:ln w="25400">
          <a:noFill/>
        </a:ln>
      </c:spPr>
    </c:title>
    <c:autoTitleDeleted val="0"/>
    <c:plotArea>
      <c:layout/>
      <c:scatterChart>
        <c:scatterStyle val="smooth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'Lastprofil H0'!$P$12:$P$107</c:f>
              <c:numCache>
                <c:formatCode>h:mm</c:formatCode>
                <c:ptCount val="96"/>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numCache>
            </c:numRef>
          </c:xVal>
          <c:yVal>
            <c:numRef>
              <c:f>'Lastprofil H0'!$R$12:$R$107</c:f>
              <c:numCache>
                <c:formatCode>General</c:formatCode>
                <c:ptCount val="96"/>
              </c:numCache>
            </c:numRef>
          </c:yVal>
          <c:smooth val="1"/>
          <c:extLst>
            <c:ext xmlns:c16="http://schemas.microsoft.com/office/drawing/2014/chart" uri="{C3380CC4-5D6E-409C-BE32-E72D297353CC}">
              <c16:uniqueId val="{00000000-8EFF-4638-9013-EB5D81316809}"/>
            </c:ext>
          </c:extLst>
        </c:ser>
        <c:ser>
          <c:idx val="0"/>
          <c:order val="1"/>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'Lastprofil H0'!$P$12:$P$107</c:f>
              <c:numCache>
                <c:formatCode>h:mm</c:formatCode>
                <c:ptCount val="96"/>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numCache>
            </c:numRef>
          </c:xVal>
          <c:yVal>
            <c:numRef>
              <c:f>'Lastprofil H0'!$S$12:$S$107</c:f>
              <c:numCache>
                <c:formatCode>0.0</c:formatCode>
                <c:ptCount val="96"/>
                <c:pt idx="0">
                  <c:v>0.21737222066624584</c:v>
                </c:pt>
                <c:pt idx="1">
                  <c:v>0.1956349985996213</c:v>
                </c:pt>
                <c:pt idx="2">
                  <c:v>0.17647022884857358</c:v>
                </c:pt>
                <c:pt idx="3">
                  <c:v>0.16052102449199696</c:v>
                </c:pt>
                <c:pt idx="4">
                  <c:v>0.14868774384034336</c:v>
                </c:pt>
                <c:pt idx="5">
                  <c:v>0.14032727381471849</c:v>
                </c:pt>
                <c:pt idx="6">
                  <c:v>0.13479650133622822</c:v>
                </c:pt>
                <c:pt idx="7">
                  <c:v>0.13119506809442058</c:v>
                </c:pt>
                <c:pt idx="8">
                  <c:v>0.12887986101040139</c:v>
                </c:pt>
                <c:pt idx="9">
                  <c:v>0.12746501223683412</c:v>
                </c:pt>
                <c:pt idx="10">
                  <c:v>0.12656465392638222</c:v>
                </c:pt>
                <c:pt idx="11">
                  <c:v>0.12579291823170916</c:v>
                </c:pt>
                <c:pt idx="12">
                  <c:v>0.12489255992125725</c:v>
                </c:pt>
                <c:pt idx="13">
                  <c:v>0.12399220161080533</c:v>
                </c:pt>
                <c:pt idx="14">
                  <c:v>0.12334908853191111</c:v>
                </c:pt>
                <c:pt idx="15">
                  <c:v>0.12309184330035344</c:v>
                </c:pt>
                <c:pt idx="16">
                  <c:v>0.12360633376346881</c:v>
                </c:pt>
                <c:pt idx="17">
                  <c:v>0.12476393730547841</c:v>
                </c:pt>
                <c:pt idx="18">
                  <c:v>0.12643603131060338</c:v>
                </c:pt>
                <c:pt idx="19">
                  <c:v>0.12849399316306487</c:v>
                </c:pt>
                <c:pt idx="20">
                  <c:v>0.13145231332597826</c:v>
                </c:pt>
                <c:pt idx="21">
                  <c:v>0.13852655719381468</c:v>
                </c:pt>
                <c:pt idx="22">
                  <c:v>0.15318953539260285</c:v>
                </c:pt>
                <c:pt idx="23">
                  <c:v>0.17929992639570813</c:v>
                </c:pt>
                <c:pt idx="24">
                  <c:v>0.21865844682403435</c:v>
                </c:pt>
                <c:pt idx="25">
                  <c:v>0.26624881466220651</c:v>
                </c:pt>
                <c:pt idx="26">
                  <c:v>0.31525403127394597</c:v>
                </c:pt>
                <c:pt idx="27">
                  <c:v>0.35859985279141626</c:v>
                </c:pt>
                <c:pt idx="28">
                  <c:v>0.39114137458346371</c:v>
                </c:pt>
                <c:pt idx="29">
                  <c:v>0.41326446449742482</c:v>
                </c:pt>
                <c:pt idx="30">
                  <c:v>0.42676983915420347</c:v>
                </c:pt>
                <c:pt idx="31">
                  <c:v>0.43358683779048213</c:v>
                </c:pt>
                <c:pt idx="32">
                  <c:v>0.43551617702716483</c:v>
                </c:pt>
                <c:pt idx="33">
                  <c:v>0.43332959255892445</c:v>
                </c:pt>
                <c:pt idx="34">
                  <c:v>0.42805606531199186</c:v>
                </c:pt>
                <c:pt idx="35">
                  <c:v>0.42021008574948238</c:v>
                </c:pt>
                <c:pt idx="36">
                  <c:v>0.41069201218184798</c:v>
                </c:pt>
                <c:pt idx="37">
                  <c:v>0.40053082553531938</c:v>
                </c:pt>
                <c:pt idx="38">
                  <c:v>0.39088412935190608</c:v>
                </c:pt>
                <c:pt idx="39">
                  <c:v>0.38278090455783892</c:v>
                </c:pt>
                <c:pt idx="40">
                  <c:v>0.37699288684779092</c:v>
                </c:pt>
                <c:pt idx="41">
                  <c:v>0.37364869883754098</c:v>
                </c:pt>
                <c:pt idx="42">
                  <c:v>0.37210522744819485</c:v>
                </c:pt>
                <c:pt idx="43">
                  <c:v>0.37197660483241601</c:v>
                </c:pt>
                <c:pt idx="44">
                  <c:v>0.37313420837442568</c:v>
                </c:pt>
                <c:pt idx="45">
                  <c:v>0.37622115115311788</c:v>
                </c:pt>
                <c:pt idx="46">
                  <c:v>0.38175192363160815</c:v>
                </c:pt>
                <c:pt idx="47">
                  <c:v>0.39075550673612724</c:v>
                </c:pt>
                <c:pt idx="48">
                  <c:v>0.40323190046667512</c:v>
                </c:pt>
                <c:pt idx="49">
                  <c:v>0.41660865250767481</c:v>
                </c:pt>
                <c:pt idx="50">
                  <c:v>0.42779882008043418</c:v>
                </c:pt>
                <c:pt idx="51">
                  <c:v>0.43358683779048213</c:v>
                </c:pt>
                <c:pt idx="52">
                  <c:v>0.43165749855379948</c:v>
                </c:pt>
                <c:pt idx="53">
                  <c:v>0.42355427375973242</c:v>
                </c:pt>
                <c:pt idx="54">
                  <c:v>0.41172099310807875</c:v>
                </c:pt>
                <c:pt idx="55">
                  <c:v>0.39873010891441552</c:v>
                </c:pt>
                <c:pt idx="56">
                  <c:v>0.38663958303120421</c:v>
                </c:pt>
                <c:pt idx="57">
                  <c:v>0.37570666069000247</c:v>
                </c:pt>
                <c:pt idx="58">
                  <c:v>0.36541685142769498</c:v>
                </c:pt>
                <c:pt idx="59">
                  <c:v>0.35589877786006058</c:v>
                </c:pt>
                <c:pt idx="60">
                  <c:v>0.34702381737132038</c:v>
                </c:pt>
                <c:pt idx="61">
                  <c:v>0.33904921519303205</c:v>
                </c:pt>
                <c:pt idx="62">
                  <c:v>0.33300395225142637</c:v>
                </c:pt>
                <c:pt idx="63">
                  <c:v>0.32914527377806108</c:v>
                </c:pt>
                <c:pt idx="64">
                  <c:v>0.32850216069916682</c:v>
                </c:pt>
                <c:pt idx="65">
                  <c:v>0.33171772609363792</c:v>
                </c:pt>
                <c:pt idx="66">
                  <c:v>0.33969232827192625</c:v>
                </c:pt>
                <c:pt idx="67">
                  <c:v>0.35332632554448373</c:v>
                </c:pt>
                <c:pt idx="68">
                  <c:v>0.37300558575864678</c:v>
                </c:pt>
                <c:pt idx="69">
                  <c:v>0.39782975060396358</c:v>
                </c:pt>
                <c:pt idx="70">
                  <c:v>0.42651259392264573</c:v>
                </c:pt>
                <c:pt idx="71">
                  <c:v>0.45763926694112589</c:v>
                </c:pt>
                <c:pt idx="72">
                  <c:v>0.48992354350161571</c:v>
                </c:pt>
                <c:pt idx="73">
                  <c:v>0.52156470698321133</c:v>
                </c:pt>
                <c:pt idx="74">
                  <c:v>0.55063341814922995</c:v>
                </c:pt>
                <c:pt idx="75">
                  <c:v>0.57545758299454686</c:v>
                </c:pt>
                <c:pt idx="76">
                  <c:v>0.59410786228247914</c:v>
                </c:pt>
                <c:pt idx="77">
                  <c:v>0.60516940723945978</c:v>
                </c:pt>
                <c:pt idx="78">
                  <c:v>0.60748461432347889</c:v>
                </c:pt>
                <c:pt idx="79">
                  <c:v>0.59951001214519051</c:v>
                </c:pt>
                <c:pt idx="80">
                  <c:v>0.58098835547303707</c:v>
                </c:pt>
                <c:pt idx="81">
                  <c:v>0.55539245493304723</c:v>
                </c:pt>
                <c:pt idx="82">
                  <c:v>0.52709547946170154</c:v>
                </c:pt>
                <c:pt idx="83">
                  <c:v>0.50047059799548088</c:v>
                </c:pt>
                <c:pt idx="84">
                  <c:v>0.47886199854463518</c:v>
                </c:pt>
                <c:pt idx="85">
                  <c:v>0.46111207756715472</c:v>
                </c:pt>
                <c:pt idx="86">
                  <c:v>0.44503425059479929</c:v>
                </c:pt>
                <c:pt idx="87">
                  <c:v>0.4281846879277707</c:v>
                </c:pt>
                <c:pt idx="88">
                  <c:v>0.40901991817672306</c:v>
                </c:pt>
                <c:pt idx="89">
                  <c:v>0.38741131872587725</c:v>
                </c:pt>
                <c:pt idx="90">
                  <c:v>0.36425924788568542</c:v>
                </c:pt>
                <c:pt idx="91">
                  <c:v>0.33994957350348393</c:v>
                </c:pt>
                <c:pt idx="92">
                  <c:v>0.31499678604238829</c:v>
                </c:pt>
                <c:pt idx="93">
                  <c:v>0.29004399858129259</c:v>
                </c:pt>
                <c:pt idx="94">
                  <c:v>0.26521983373597574</c:v>
                </c:pt>
                <c:pt idx="95">
                  <c:v>0.24091015935377427</c:v>
                </c:pt>
              </c:numCache>
            </c:numRef>
          </c:yVal>
          <c:smooth val="1"/>
          <c:extLst>
            <c:ext xmlns:c16="http://schemas.microsoft.com/office/drawing/2014/chart" uri="{C3380CC4-5D6E-409C-BE32-E72D297353CC}">
              <c16:uniqueId val="{00000001-8EFF-4638-9013-EB5D81316809}"/>
            </c:ext>
          </c:extLst>
        </c:ser>
        <c:ser>
          <c:idx val="2"/>
          <c:order val="2"/>
          <c:tx>
            <c:v>Vierfache "Normallast"</c:v>
          </c:tx>
          <c:spPr>
            <a:ln>
              <a:solidFill>
                <a:srgbClr val="FFC000"/>
              </a:solidFill>
            </a:ln>
          </c:spPr>
          <c:marker>
            <c:symbol val="triangle"/>
            <c:size val="5"/>
            <c:spPr>
              <a:solidFill>
                <a:srgbClr val="FFC000"/>
              </a:solidFill>
              <a:ln>
                <a:solidFill>
                  <a:srgbClr val="FFC000"/>
                </a:solidFill>
              </a:ln>
            </c:spPr>
          </c:marker>
          <c:xVal>
            <c:numRef>
              <c:f>'Lastprofil H0'!$P$12:$P$203</c:f>
              <c:numCache>
                <c:formatCode>h:mm</c:formatCode>
                <c:ptCount val="192"/>
                <c:pt idx="0">
                  <c:v>1.0416666666666666E-2</c:v>
                </c:pt>
                <c:pt idx="1">
                  <c:v>2.0833333333333332E-2</c:v>
                </c:pt>
                <c:pt idx="2">
                  <c:v>3.125E-2</c:v>
                </c:pt>
                <c:pt idx="3">
                  <c:v>4.1666666666666699E-2</c:v>
                </c:pt>
                <c:pt idx="4">
                  <c:v>5.2083333333333398E-2</c:v>
                </c:pt>
                <c:pt idx="5">
                  <c:v>6.25E-2</c:v>
                </c:pt>
                <c:pt idx="6">
                  <c:v>7.2916666666666699E-2</c:v>
                </c:pt>
                <c:pt idx="7">
                  <c:v>8.3333333333333398E-2</c:v>
                </c:pt>
                <c:pt idx="8">
                  <c:v>9.375E-2</c:v>
                </c:pt>
                <c:pt idx="9">
                  <c:v>0.104166666666667</c:v>
                </c:pt>
                <c:pt idx="10">
                  <c:v>0.11458333333333399</c:v>
                </c:pt>
                <c:pt idx="11">
                  <c:v>0.125</c:v>
                </c:pt>
                <c:pt idx="12">
                  <c:v>0.13541666666666699</c:v>
                </c:pt>
                <c:pt idx="13">
                  <c:v>0.14583333333333401</c:v>
                </c:pt>
                <c:pt idx="14">
                  <c:v>0.15625</c:v>
                </c:pt>
                <c:pt idx="15">
                  <c:v>0.16666666666666699</c:v>
                </c:pt>
                <c:pt idx="16">
                  <c:v>0.17708333333333401</c:v>
                </c:pt>
                <c:pt idx="17">
                  <c:v>0.1875</c:v>
                </c:pt>
                <c:pt idx="18">
                  <c:v>0.19791666666666699</c:v>
                </c:pt>
                <c:pt idx="19">
                  <c:v>0.20833333333333401</c:v>
                </c:pt>
                <c:pt idx="20">
                  <c:v>0.21875</c:v>
                </c:pt>
                <c:pt idx="21">
                  <c:v>0.22916666666666699</c:v>
                </c:pt>
                <c:pt idx="22">
                  <c:v>0.23958333333333401</c:v>
                </c:pt>
                <c:pt idx="23">
                  <c:v>0.25</c:v>
                </c:pt>
                <c:pt idx="24">
                  <c:v>0.26041666666666702</c:v>
                </c:pt>
                <c:pt idx="25">
                  <c:v>0.27083333333333398</c:v>
                </c:pt>
                <c:pt idx="26">
                  <c:v>0.28125</c:v>
                </c:pt>
                <c:pt idx="27">
                  <c:v>0.29166666666666702</c:v>
                </c:pt>
                <c:pt idx="28">
                  <c:v>0.30208333333333398</c:v>
                </c:pt>
                <c:pt idx="29">
                  <c:v>0.3125</c:v>
                </c:pt>
                <c:pt idx="30">
                  <c:v>0.32291666666666702</c:v>
                </c:pt>
                <c:pt idx="31">
                  <c:v>0.33333333333333398</c:v>
                </c:pt>
                <c:pt idx="32">
                  <c:v>0.34375</c:v>
                </c:pt>
                <c:pt idx="33">
                  <c:v>0.35416666666666702</c:v>
                </c:pt>
                <c:pt idx="34">
                  <c:v>0.36458333333333398</c:v>
                </c:pt>
                <c:pt idx="35">
                  <c:v>0.375</c:v>
                </c:pt>
                <c:pt idx="36">
                  <c:v>0.38541666666666702</c:v>
                </c:pt>
                <c:pt idx="37">
                  <c:v>0.39583333333333398</c:v>
                </c:pt>
                <c:pt idx="38">
                  <c:v>0.40625</c:v>
                </c:pt>
                <c:pt idx="39">
                  <c:v>0.41666666666666702</c:v>
                </c:pt>
                <c:pt idx="40">
                  <c:v>0.42708333333333398</c:v>
                </c:pt>
                <c:pt idx="41">
                  <c:v>0.4375</c:v>
                </c:pt>
                <c:pt idx="42">
                  <c:v>0.44791666666666702</c:v>
                </c:pt>
                <c:pt idx="43">
                  <c:v>0.45833333333333398</c:v>
                </c:pt>
                <c:pt idx="44">
                  <c:v>0.46875</c:v>
                </c:pt>
                <c:pt idx="45">
                  <c:v>0.47916666666666702</c:v>
                </c:pt>
                <c:pt idx="46">
                  <c:v>0.48958333333333398</c:v>
                </c:pt>
                <c:pt idx="47">
                  <c:v>0.5</c:v>
                </c:pt>
                <c:pt idx="48">
                  <c:v>0.51041666666666696</c:v>
                </c:pt>
                <c:pt idx="49">
                  <c:v>0.52083333333333404</c:v>
                </c:pt>
                <c:pt idx="50">
                  <c:v>0.53125</c:v>
                </c:pt>
                <c:pt idx="51">
                  <c:v>0.54166666666666696</c:v>
                </c:pt>
                <c:pt idx="52">
                  <c:v>0.55208333333333404</c:v>
                </c:pt>
                <c:pt idx="53">
                  <c:v>0.5625</c:v>
                </c:pt>
                <c:pt idx="54">
                  <c:v>0.57291666666666696</c:v>
                </c:pt>
                <c:pt idx="55">
                  <c:v>0.58333333333333404</c:v>
                </c:pt>
                <c:pt idx="56">
                  <c:v>0.59375</c:v>
                </c:pt>
                <c:pt idx="57">
                  <c:v>0.60416666666666696</c:v>
                </c:pt>
                <c:pt idx="58">
                  <c:v>0.61458333333333404</c:v>
                </c:pt>
                <c:pt idx="59">
                  <c:v>0.625</c:v>
                </c:pt>
                <c:pt idx="60">
                  <c:v>0.63541666666666696</c:v>
                </c:pt>
                <c:pt idx="61">
                  <c:v>0.64583333333333404</c:v>
                </c:pt>
                <c:pt idx="62">
                  <c:v>0.65625</c:v>
                </c:pt>
                <c:pt idx="63">
                  <c:v>0.66666666666666696</c:v>
                </c:pt>
                <c:pt idx="64">
                  <c:v>0.67708333333333404</c:v>
                </c:pt>
                <c:pt idx="65">
                  <c:v>0.6875</c:v>
                </c:pt>
                <c:pt idx="66">
                  <c:v>0.69791666666666696</c:v>
                </c:pt>
                <c:pt idx="67">
                  <c:v>0.70833333333333404</c:v>
                </c:pt>
                <c:pt idx="68">
                  <c:v>0.71875</c:v>
                </c:pt>
                <c:pt idx="69">
                  <c:v>0.72916666666666696</c:v>
                </c:pt>
                <c:pt idx="70">
                  <c:v>0.73958333333333404</c:v>
                </c:pt>
                <c:pt idx="71">
                  <c:v>0.75</c:v>
                </c:pt>
                <c:pt idx="72">
                  <c:v>0.76041666666666696</c:v>
                </c:pt>
                <c:pt idx="73">
                  <c:v>0.77083333333333404</c:v>
                </c:pt>
                <c:pt idx="74">
                  <c:v>0.78125</c:v>
                </c:pt>
                <c:pt idx="75">
                  <c:v>0.79166666666666696</c:v>
                </c:pt>
                <c:pt idx="76">
                  <c:v>0.80208333333333404</c:v>
                </c:pt>
                <c:pt idx="77">
                  <c:v>0.8125</c:v>
                </c:pt>
                <c:pt idx="78">
                  <c:v>0.82291666666666696</c:v>
                </c:pt>
                <c:pt idx="79">
                  <c:v>0.83333333333333404</c:v>
                </c:pt>
                <c:pt idx="80">
                  <c:v>0.84375</c:v>
                </c:pt>
                <c:pt idx="81">
                  <c:v>0.85416666666666696</c:v>
                </c:pt>
                <c:pt idx="82">
                  <c:v>0.86458333333333404</c:v>
                </c:pt>
                <c:pt idx="83">
                  <c:v>0.875</c:v>
                </c:pt>
                <c:pt idx="84">
                  <c:v>0.88541666666666696</c:v>
                </c:pt>
                <c:pt idx="85">
                  <c:v>0.89583333333333404</c:v>
                </c:pt>
                <c:pt idx="86">
                  <c:v>0.90625</c:v>
                </c:pt>
                <c:pt idx="87">
                  <c:v>0.91666666666666696</c:v>
                </c:pt>
                <c:pt idx="88">
                  <c:v>0.92708333333333404</c:v>
                </c:pt>
                <c:pt idx="89">
                  <c:v>0.9375</c:v>
                </c:pt>
                <c:pt idx="90">
                  <c:v>0.94791666666666696</c:v>
                </c:pt>
                <c:pt idx="91">
                  <c:v>0.95833333333333404</c:v>
                </c:pt>
                <c:pt idx="92">
                  <c:v>0.96875</c:v>
                </c:pt>
                <c:pt idx="93">
                  <c:v>0.97916666666666696</c:v>
                </c:pt>
                <c:pt idx="94">
                  <c:v>0.98958333333333404</c:v>
                </c:pt>
                <c:pt idx="95">
                  <c:v>1</c:v>
                </c:pt>
                <c:pt idx="96">
                  <c:v>1.0416666666666666E-2</c:v>
                </c:pt>
                <c:pt idx="97">
                  <c:v>2.0833333333333332E-2</c:v>
                </c:pt>
                <c:pt idx="98">
                  <c:v>3.125E-2</c:v>
                </c:pt>
                <c:pt idx="99">
                  <c:v>4.1666666666666699E-2</c:v>
                </c:pt>
                <c:pt idx="100">
                  <c:v>5.2083333333333398E-2</c:v>
                </c:pt>
                <c:pt idx="101">
                  <c:v>6.25E-2</c:v>
                </c:pt>
                <c:pt idx="102">
                  <c:v>7.2916666666666699E-2</c:v>
                </c:pt>
                <c:pt idx="103">
                  <c:v>8.3333333333333398E-2</c:v>
                </c:pt>
                <c:pt idx="104">
                  <c:v>9.375E-2</c:v>
                </c:pt>
                <c:pt idx="105">
                  <c:v>0.104166666666667</c:v>
                </c:pt>
                <c:pt idx="106">
                  <c:v>0.11458333333333399</c:v>
                </c:pt>
                <c:pt idx="107">
                  <c:v>0.125</c:v>
                </c:pt>
                <c:pt idx="108">
                  <c:v>0.13541666666666699</c:v>
                </c:pt>
                <c:pt idx="109">
                  <c:v>0.14583333333333401</c:v>
                </c:pt>
                <c:pt idx="110">
                  <c:v>0.15625</c:v>
                </c:pt>
                <c:pt idx="111">
                  <c:v>0.16666666666666699</c:v>
                </c:pt>
                <c:pt idx="112">
                  <c:v>0.17708333333333401</c:v>
                </c:pt>
                <c:pt idx="113">
                  <c:v>0.1875</c:v>
                </c:pt>
                <c:pt idx="114">
                  <c:v>0.19791666666666699</c:v>
                </c:pt>
                <c:pt idx="115">
                  <c:v>0.20833333333333401</c:v>
                </c:pt>
                <c:pt idx="116">
                  <c:v>0.21875</c:v>
                </c:pt>
                <c:pt idx="117">
                  <c:v>0.22916666666666699</c:v>
                </c:pt>
                <c:pt idx="118">
                  <c:v>0.23958333333333401</c:v>
                </c:pt>
                <c:pt idx="119">
                  <c:v>0.25</c:v>
                </c:pt>
                <c:pt idx="120">
                  <c:v>0.26041666666666702</c:v>
                </c:pt>
                <c:pt idx="121">
                  <c:v>0.27083333333333398</c:v>
                </c:pt>
                <c:pt idx="122">
                  <c:v>0.28125</c:v>
                </c:pt>
                <c:pt idx="123">
                  <c:v>0.29166666666666702</c:v>
                </c:pt>
                <c:pt idx="124">
                  <c:v>0.30208333333333398</c:v>
                </c:pt>
                <c:pt idx="125">
                  <c:v>0.3125</c:v>
                </c:pt>
                <c:pt idx="126">
                  <c:v>0.32291666666666702</c:v>
                </c:pt>
                <c:pt idx="127">
                  <c:v>0.33333333333333398</c:v>
                </c:pt>
                <c:pt idx="128">
                  <c:v>0.34375</c:v>
                </c:pt>
                <c:pt idx="129">
                  <c:v>0.35416666666666702</c:v>
                </c:pt>
                <c:pt idx="130">
                  <c:v>0.36458333333333398</c:v>
                </c:pt>
                <c:pt idx="131">
                  <c:v>0.375</c:v>
                </c:pt>
                <c:pt idx="132">
                  <c:v>0.38541666666666702</c:v>
                </c:pt>
                <c:pt idx="133">
                  <c:v>0.39583333333333398</c:v>
                </c:pt>
                <c:pt idx="134">
                  <c:v>0.40625</c:v>
                </c:pt>
                <c:pt idx="135">
                  <c:v>0.41666666666666702</c:v>
                </c:pt>
                <c:pt idx="136">
                  <c:v>0.42708333333333398</c:v>
                </c:pt>
                <c:pt idx="137">
                  <c:v>0.4375</c:v>
                </c:pt>
                <c:pt idx="138">
                  <c:v>0.44791666666666702</c:v>
                </c:pt>
                <c:pt idx="139">
                  <c:v>0.45833333333333398</c:v>
                </c:pt>
                <c:pt idx="140">
                  <c:v>0.46875</c:v>
                </c:pt>
                <c:pt idx="141">
                  <c:v>0.47916666666666702</c:v>
                </c:pt>
                <c:pt idx="142">
                  <c:v>0.48958333333333398</c:v>
                </c:pt>
                <c:pt idx="143">
                  <c:v>0.5</c:v>
                </c:pt>
                <c:pt idx="144">
                  <c:v>0.51041666666666696</c:v>
                </c:pt>
                <c:pt idx="145">
                  <c:v>0.52083333333333404</c:v>
                </c:pt>
                <c:pt idx="146">
                  <c:v>0.53125</c:v>
                </c:pt>
                <c:pt idx="147">
                  <c:v>0.54166666666666696</c:v>
                </c:pt>
                <c:pt idx="148">
                  <c:v>0.55208333333333404</c:v>
                </c:pt>
                <c:pt idx="149">
                  <c:v>0.5625</c:v>
                </c:pt>
                <c:pt idx="150">
                  <c:v>0.57291666666666696</c:v>
                </c:pt>
                <c:pt idx="151">
                  <c:v>0.58333333333333404</c:v>
                </c:pt>
                <c:pt idx="152">
                  <c:v>0.59375</c:v>
                </c:pt>
                <c:pt idx="153">
                  <c:v>0.60416666666666696</c:v>
                </c:pt>
                <c:pt idx="154">
                  <c:v>0.61458333333333404</c:v>
                </c:pt>
                <c:pt idx="155">
                  <c:v>0.625</c:v>
                </c:pt>
                <c:pt idx="156">
                  <c:v>0.63541666666666696</c:v>
                </c:pt>
                <c:pt idx="157">
                  <c:v>0.64583333333333404</c:v>
                </c:pt>
                <c:pt idx="158">
                  <c:v>0.65625</c:v>
                </c:pt>
                <c:pt idx="159">
                  <c:v>0.66666666666666696</c:v>
                </c:pt>
                <c:pt idx="160">
                  <c:v>0.67708333333333404</c:v>
                </c:pt>
                <c:pt idx="161">
                  <c:v>0.6875</c:v>
                </c:pt>
                <c:pt idx="162">
                  <c:v>0.69791666666666696</c:v>
                </c:pt>
                <c:pt idx="163">
                  <c:v>0.70833333333333404</c:v>
                </c:pt>
                <c:pt idx="164">
                  <c:v>0.71875</c:v>
                </c:pt>
                <c:pt idx="165">
                  <c:v>0.72916666666666696</c:v>
                </c:pt>
                <c:pt idx="166">
                  <c:v>0.73958333333333404</c:v>
                </c:pt>
                <c:pt idx="167">
                  <c:v>0.75</c:v>
                </c:pt>
                <c:pt idx="168">
                  <c:v>0.76041666666666696</c:v>
                </c:pt>
                <c:pt idx="169">
                  <c:v>0.77083333333333404</c:v>
                </c:pt>
                <c:pt idx="170">
                  <c:v>0.78125</c:v>
                </c:pt>
                <c:pt idx="171">
                  <c:v>0.79166666666666696</c:v>
                </c:pt>
                <c:pt idx="172">
                  <c:v>0.80208333333333404</c:v>
                </c:pt>
                <c:pt idx="173">
                  <c:v>0.8125</c:v>
                </c:pt>
                <c:pt idx="174">
                  <c:v>0.82291666666666696</c:v>
                </c:pt>
                <c:pt idx="175">
                  <c:v>0.83333333333333404</c:v>
                </c:pt>
                <c:pt idx="176">
                  <c:v>0.84375</c:v>
                </c:pt>
                <c:pt idx="177">
                  <c:v>0.85416666666666696</c:v>
                </c:pt>
                <c:pt idx="178">
                  <c:v>0.86458333333333404</c:v>
                </c:pt>
                <c:pt idx="179">
                  <c:v>0.875</c:v>
                </c:pt>
                <c:pt idx="180">
                  <c:v>0.88541666666666696</c:v>
                </c:pt>
                <c:pt idx="181">
                  <c:v>0.89583333333333404</c:v>
                </c:pt>
                <c:pt idx="182">
                  <c:v>0.90625</c:v>
                </c:pt>
                <c:pt idx="183">
                  <c:v>0.91666666666666696</c:v>
                </c:pt>
                <c:pt idx="184">
                  <c:v>0.92708333333333404</c:v>
                </c:pt>
                <c:pt idx="185">
                  <c:v>0.9375</c:v>
                </c:pt>
                <c:pt idx="186">
                  <c:v>0.94791666666666696</c:v>
                </c:pt>
                <c:pt idx="187">
                  <c:v>0.95833333333333404</c:v>
                </c:pt>
                <c:pt idx="188">
                  <c:v>0.96875</c:v>
                </c:pt>
                <c:pt idx="189">
                  <c:v>0.97916666666666696</c:v>
                </c:pt>
                <c:pt idx="190">
                  <c:v>0.98958333333333404</c:v>
                </c:pt>
                <c:pt idx="191">
                  <c:v>1</c:v>
                </c:pt>
              </c:numCache>
            </c:numRef>
          </c:xVal>
          <c:yVal>
            <c:numRef>
              <c:f>'Lastprofil H0'!$U$12:$U$107</c:f>
              <c:numCache>
                <c:formatCode>0.0</c:formatCode>
                <c:ptCount val="96"/>
                <c:pt idx="0">
                  <c:v>1.0868611033312292</c:v>
                </c:pt>
                <c:pt idx="1">
                  <c:v>0.97817499299810651</c:v>
                </c:pt>
                <c:pt idx="2">
                  <c:v>0.88235114424286787</c:v>
                </c:pt>
                <c:pt idx="3">
                  <c:v>0.80260512245998483</c:v>
                </c:pt>
                <c:pt idx="4">
                  <c:v>0.74343871920171678</c:v>
                </c:pt>
                <c:pt idx="5">
                  <c:v>0.7016363690735925</c:v>
                </c:pt>
                <c:pt idx="6">
                  <c:v>0.67398250668114112</c:v>
                </c:pt>
                <c:pt idx="7">
                  <c:v>0.65597534047210293</c:v>
                </c:pt>
                <c:pt idx="8">
                  <c:v>0.64439930505200693</c:v>
                </c:pt>
                <c:pt idx="9">
                  <c:v>0.63732506118417065</c:v>
                </c:pt>
                <c:pt idx="10">
                  <c:v>0.63282326963191116</c:v>
                </c:pt>
                <c:pt idx="11">
                  <c:v>0.62896459115854575</c:v>
                </c:pt>
                <c:pt idx="12">
                  <c:v>0.62446279960628626</c:v>
                </c:pt>
                <c:pt idx="13">
                  <c:v>0.61996100805402665</c:v>
                </c:pt>
                <c:pt idx="14">
                  <c:v>0.61674544265955555</c:v>
                </c:pt>
                <c:pt idx="15">
                  <c:v>0.61545921650176716</c:v>
                </c:pt>
                <c:pt idx="16">
                  <c:v>0.61803166881734406</c:v>
                </c:pt>
                <c:pt idx="17">
                  <c:v>0.62381968652739206</c:v>
                </c:pt>
                <c:pt idx="18">
                  <c:v>0.63218015655301696</c:v>
                </c:pt>
                <c:pt idx="19">
                  <c:v>0.64246996581532434</c:v>
                </c:pt>
                <c:pt idx="20">
                  <c:v>0.65726156662989133</c:v>
                </c:pt>
                <c:pt idx="21">
                  <c:v>0.69263278596907341</c:v>
                </c:pt>
                <c:pt idx="22">
                  <c:v>0.76594767696301425</c:v>
                </c:pt>
                <c:pt idx="23">
                  <c:v>0.89649963197854066</c:v>
                </c:pt>
                <c:pt idx="24">
                  <c:v>1.0932922341201716</c:v>
                </c:pt>
                <c:pt idx="25">
                  <c:v>1.3312440733110327</c:v>
                </c:pt>
                <c:pt idx="26">
                  <c:v>1.5762701563697299</c:v>
                </c:pt>
                <c:pt idx="27">
                  <c:v>1.7929992639570813</c:v>
                </c:pt>
                <c:pt idx="28">
                  <c:v>1.9557068729173186</c:v>
                </c:pt>
                <c:pt idx="29">
                  <c:v>2.0663223224871241</c:v>
                </c:pt>
                <c:pt idx="30">
                  <c:v>2.1338491957710173</c:v>
                </c:pt>
                <c:pt idx="31">
                  <c:v>2.1679341889524109</c:v>
                </c:pt>
                <c:pt idx="32">
                  <c:v>2.177580885135824</c:v>
                </c:pt>
                <c:pt idx="33">
                  <c:v>2.166647962794622</c:v>
                </c:pt>
                <c:pt idx="34">
                  <c:v>2.1402803265599593</c:v>
                </c:pt>
                <c:pt idx="35">
                  <c:v>2.1010504287474117</c:v>
                </c:pt>
                <c:pt idx="36">
                  <c:v>2.0534600609092397</c:v>
                </c:pt>
                <c:pt idx="37">
                  <c:v>2.002654127676597</c:v>
                </c:pt>
                <c:pt idx="38">
                  <c:v>1.9544206467595304</c:v>
                </c:pt>
                <c:pt idx="39">
                  <c:v>1.9139045227891947</c:v>
                </c:pt>
                <c:pt idx="40">
                  <c:v>1.8849644342389547</c:v>
                </c:pt>
                <c:pt idx="41">
                  <c:v>1.8682434941877049</c:v>
                </c:pt>
                <c:pt idx="42">
                  <c:v>1.8605261372409743</c:v>
                </c:pt>
                <c:pt idx="43">
                  <c:v>1.8598830241620801</c:v>
                </c:pt>
                <c:pt idx="44">
                  <c:v>1.8656710418721283</c:v>
                </c:pt>
                <c:pt idx="45">
                  <c:v>1.8811057557655895</c:v>
                </c:pt>
                <c:pt idx="46">
                  <c:v>1.9087596181580406</c:v>
                </c:pt>
                <c:pt idx="47">
                  <c:v>1.9537775336806362</c:v>
                </c:pt>
                <c:pt idx="48">
                  <c:v>2.0161595023333758</c:v>
                </c:pt>
                <c:pt idx="49">
                  <c:v>2.0830432625383741</c:v>
                </c:pt>
                <c:pt idx="50">
                  <c:v>2.1389941004021709</c:v>
                </c:pt>
                <c:pt idx="51">
                  <c:v>2.1679341889524109</c:v>
                </c:pt>
                <c:pt idx="52">
                  <c:v>2.1582874927689972</c:v>
                </c:pt>
                <c:pt idx="53">
                  <c:v>2.1177713687986621</c:v>
                </c:pt>
                <c:pt idx="54">
                  <c:v>2.0586049655403937</c:v>
                </c:pt>
                <c:pt idx="55">
                  <c:v>1.9936505445720776</c:v>
                </c:pt>
                <c:pt idx="56">
                  <c:v>1.933197915156021</c:v>
                </c:pt>
                <c:pt idx="57">
                  <c:v>1.8785333034500122</c:v>
                </c:pt>
                <c:pt idx="58">
                  <c:v>1.8270842571384749</c:v>
                </c:pt>
                <c:pt idx="59">
                  <c:v>1.7794938893003029</c:v>
                </c:pt>
                <c:pt idx="60">
                  <c:v>1.735119086856602</c:v>
                </c:pt>
                <c:pt idx="61">
                  <c:v>1.6952460759651602</c:v>
                </c:pt>
                <c:pt idx="62">
                  <c:v>1.6650197612571318</c:v>
                </c:pt>
                <c:pt idx="63">
                  <c:v>1.6457263688903054</c:v>
                </c:pt>
                <c:pt idx="64">
                  <c:v>1.642510803495834</c:v>
                </c:pt>
                <c:pt idx="65">
                  <c:v>1.6585886304681896</c:v>
                </c:pt>
                <c:pt idx="66">
                  <c:v>1.6984616413596312</c:v>
                </c:pt>
                <c:pt idx="67">
                  <c:v>1.7666316277224188</c:v>
                </c:pt>
                <c:pt idx="68">
                  <c:v>1.8650279287932339</c:v>
                </c:pt>
                <c:pt idx="69">
                  <c:v>1.989148753019818</c:v>
                </c:pt>
                <c:pt idx="70">
                  <c:v>2.1325629696132289</c:v>
                </c:pt>
                <c:pt idx="71">
                  <c:v>2.2881963347056296</c:v>
                </c:pt>
                <c:pt idx="72">
                  <c:v>2.4496177175080787</c:v>
                </c:pt>
                <c:pt idx="73">
                  <c:v>2.6078235349160566</c:v>
                </c:pt>
                <c:pt idx="74">
                  <c:v>2.7531670907461496</c:v>
                </c:pt>
                <c:pt idx="75">
                  <c:v>2.8772879149727344</c:v>
                </c:pt>
                <c:pt idx="76">
                  <c:v>2.9705393114123959</c:v>
                </c:pt>
                <c:pt idx="77">
                  <c:v>3.0258470361972991</c:v>
                </c:pt>
                <c:pt idx="78">
                  <c:v>3.0374230716173942</c:v>
                </c:pt>
                <c:pt idx="79">
                  <c:v>2.9975500607259526</c:v>
                </c:pt>
                <c:pt idx="80">
                  <c:v>2.9049417773651856</c:v>
                </c:pt>
                <c:pt idx="81">
                  <c:v>2.776962274665236</c:v>
                </c:pt>
                <c:pt idx="82">
                  <c:v>2.6354773973085077</c:v>
                </c:pt>
                <c:pt idx="83">
                  <c:v>2.5023529899774042</c:v>
                </c:pt>
                <c:pt idx="84">
                  <c:v>2.3943099927231759</c:v>
                </c:pt>
                <c:pt idx="85">
                  <c:v>2.3055603878357736</c:v>
                </c:pt>
                <c:pt idx="86">
                  <c:v>2.2251712529739964</c:v>
                </c:pt>
                <c:pt idx="87">
                  <c:v>2.1409234396388537</c:v>
                </c:pt>
                <c:pt idx="88">
                  <c:v>2.0450995908836154</c:v>
                </c:pt>
                <c:pt idx="89">
                  <c:v>1.9370565936293862</c:v>
                </c:pt>
                <c:pt idx="90">
                  <c:v>1.8212962394284271</c:v>
                </c:pt>
                <c:pt idx="91">
                  <c:v>1.6997478675174196</c:v>
                </c:pt>
                <c:pt idx="92">
                  <c:v>1.5749839302119415</c:v>
                </c:pt>
                <c:pt idx="93">
                  <c:v>1.450219992906463</c:v>
                </c:pt>
                <c:pt idx="94">
                  <c:v>1.3260991686798786</c:v>
                </c:pt>
                <c:pt idx="95">
                  <c:v>1.2045507967688713</c:v>
                </c:pt>
              </c:numCache>
            </c:numRef>
          </c:yVal>
          <c:smooth val="1"/>
          <c:extLst>
            <c:ext xmlns:c16="http://schemas.microsoft.com/office/drawing/2014/chart" uri="{C3380CC4-5D6E-409C-BE32-E72D297353CC}">
              <c16:uniqueId val="{00000002-8EFF-4638-9013-EB5D81316809}"/>
            </c:ext>
          </c:extLst>
        </c:ser>
        <c:dLbls>
          <c:showLegendKey val="0"/>
          <c:showVal val="0"/>
          <c:showCatName val="0"/>
          <c:showSerName val="0"/>
          <c:showPercent val="0"/>
          <c:showBubbleSize val="0"/>
        </c:dLbls>
        <c:axId val="229530856"/>
        <c:axId val="229531248"/>
      </c:scatterChart>
      <c:valAx>
        <c:axId val="229530856"/>
        <c:scaling>
          <c:orientation val="minMax"/>
          <c:max val="1"/>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Uhrzeit</a:t>
                </a:r>
              </a:p>
            </c:rich>
          </c:tx>
          <c:overlay val="0"/>
          <c:spPr>
            <a:noFill/>
            <a:ln w="25400">
              <a:noFill/>
            </a:ln>
          </c:sp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229531248"/>
        <c:crosses val="autoZero"/>
        <c:crossBetween val="midCat"/>
        <c:majorUnit val="8.3333000000000018E-2"/>
        <c:minorUnit val="4.1666600000000012E-2"/>
      </c:valAx>
      <c:valAx>
        <c:axId val="229531248"/>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Last [kW]</a:t>
                </a:r>
              </a:p>
            </c:rich>
          </c:tx>
          <c:layout>
            <c:manualLayout>
              <c:xMode val="edge"/>
              <c:yMode val="edge"/>
              <c:x val="3.0555555555555555E-2"/>
              <c:y val="0.36345305767260372"/>
            </c:manualLayout>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2953085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347" cy="496491"/>
          </a:xfrm>
          <a:prstGeom prst="rect">
            <a:avLst/>
          </a:prstGeom>
        </p:spPr>
        <p:txBody>
          <a:bodyPr vert="horz" lIns="95585" tIns="47793" rIns="95585" bIns="47793" rtlCol="0"/>
          <a:lstStyle>
            <a:lvl1pPr algn="l">
              <a:defRPr sz="1300"/>
            </a:lvl1pPr>
          </a:lstStyle>
          <a:p>
            <a:endParaRPr lang="de-DE"/>
          </a:p>
        </p:txBody>
      </p:sp>
      <p:sp>
        <p:nvSpPr>
          <p:cNvPr id="3" name="Datumsplatzhalter 2"/>
          <p:cNvSpPr>
            <a:spLocks noGrp="1"/>
          </p:cNvSpPr>
          <p:nvPr>
            <p:ph type="dt" sz="quarter" idx="1"/>
          </p:nvPr>
        </p:nvSpPr>
        <p:spPr>
          <a:xfrm>
            <a:off x="3851344" y="1"/>
            <a:ext cx="2946347" cy="496491"/>
          </a:xfrm>
          <a:prstGeom prst="rect">
            <a:avLst/>
          </a:prstGeom>
        </p:spPr>
        <p:txBody>
          <a:bodyPr vert="horz" lIns="95585" tIns="47793" rIns="95585" bIns="47793" rtlCol="0"/>
          <a:lstStyle>
            <a:lvl1pPr algn="r">
              <a:defRPr sz="1300"/>
            </a:lvl1pPr>
          </a:lstStyle>
          <a:p>
            <a:fld id="{26D27BF9-B040-4FDC-98D3-786FDD5A5DCD}" type="datetimeFigureOut">
              <a:rPr lang="de-DE" smtClean="0"/>
              <a:pPr/>
              <a:t>24.06.2020</a:t>
            </a:fld>
            <a:endParaRPr lang="de-DE"/>
          </a:p>
        </p:txBody>
      </p:sp>
      <p:sp>
        <p:nvSpPr>
          <p:cNvPr id="4" name="Fußzeilenplatzhalter 3"/>
          <p:cNvSpPr>
            <a:spLocks noGrp="1"/>
          </p:cNvSpPr>
          <p:nvPr>
            <p:ph type="ftr" sz="quarter" idx="2"/>
          </p:nvPr>
        </p:nvSpPr>
        <p:spPr>
          <a:xfrm>
            <a:off x="1" y="9431600"/>
            <a:ext cx="2946347" cy="496491"/>
          </a:xfrm>
          <a:prstGeom prst="rect">
            <a:avLst/>
          </a:prstGeom>
        </p:spPr>
        <p:txBody>
          <a:bodyPr vert="horz" lIns="95585" tIns="47793" rIns="95585" bIns="47793" rtlCol="0" anchor="b"/>
          <a:lstStyle>
            <a:lvl1pPr algn="l">
              <a:defRPr sz="1300"/>
            </a:lvl1pPr>
          </a:lstStyle>
          <a:p>
            <a:endParaRPr lang="de-DE"/>
          </a:p>
        </p:txBody>
      </p:sp>
      <p:sp>
        <p:nvSpPr>
          <p:cNvPr id="5" name="Foliennummernplatzhalter 4"/>
          <p:cNvSpPr>
            <a:spLocks noGrp="1"/>
          </p:cNvSpPr>
          <p:nvPr>
            <p:ph type="sldNum" sz="quarter" idx="3"/>
          </p:nvPr>
        </p:nvSpPr>
        <p:spPr>
          <a:xfrm>
            <a:off x="3851344" y="9431600"/>
            <a:ext cx="2946347" cy="496491"/>
          </a:xfrm>
          <a:prstGeom prst="rect">
            <a:avLst/>
          </a:prstGeom>
        </p:spPr>
        <p:txBody>
          <a:bodyPr vert="horz" lIns="95585" tIns="47793" rIns="95585" bIns="47793" rtlCol="0" anchor="b"/>
          <a:lstStyle>
            <a:lvl1pPr algn="r">
              <a:defRPr sz="1300"/>
            </a:lvl1pPr>
          </a:lstStyle>
          <a:p>
            <a:fld id="{D875004A-64DE-4592-ACD5-1D2D26338384}" type="slidenum">
              <a:rPr lang="de-DE" smtClean="0"/>
              <a:pPr/>
              <a:t>‹Nr.›</a:t>
            </a:fld>
            <a:endParaRPr lang="de-DE"/>
          </a:p>
        </p:txBody>
      </p:sp>
    </p:spTree>
    <p:extLst>
      <p:ext uri="{BB962C8B-B14F-4D97-AF65-F5344CB8AC3E}">
        <p14:creationId xmlns:p14="http://schemas.microsoft.com/office/powerpoint/2010/main" val="505133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347" cy="496491"/>
          </a:xfrm>
          <a:prstGeom prst="rect">
            <a:avLst/>
          </a:prstGeom>
        </p:spPr>
        <p:txBody>
          <a:bodyPr vert="horz" lIns="95585" tIns="47793" rIns="95585" bIns="47793" rtlCol="0"/>
          <a:lstStyle>
            <a:lvl1pPr algn="l">
              <a:defRPr sz="1300"/>
            </a:lvl1pPr>
          </a:lstStyle>
          <a:p>
            <a:endParaRPr lang="de-DE"/>
          </a:p>
        </p:txBody>
      </p:sp>
      <p:sp>
        <p:nvSpPr>
          <p:cNvPr id="3" name="Datumsplatzhalter 2"/>
          <p:cNvSpPr>
            <a:spLocks noGrp="1"/>
          </p:cNvSpPr>
          <p:nvPr>
            <p:ph type="dt" idx="1"/>
          </p:nvPr>
        </p:nvSpPr>
        <p:spPr>
          <a:xfrm>
            <a:off x="3851344" y="1"/>
            <a:ext cx="2946347" cy="496491"/>
          </a:xfrm>
          <a:prstGeom prst="rect">
            <a:avLst/>
          </a:prstGeom>
        </p:spPr>
        <p:txBody>
          <a:bodyPr vert="horz" lIns="95585" tIns="47793" rIns="95585" bIns="47793" rtlCol="0"/>
          <a:lstStyle>
            <a:lvl1pPr algn="r">
              <a:defRPr sz="1300"/>
            </a:lvl1pPr>
          </a:lstStyle>
          <a:p>
            <a:fld id="{6E3C7468-3F6E-4E40-9440-A5123C9F49B5}" type="datetimeFigureOut">
              <a:rPr lang="de-DE" smtClean="0"/>
              <a:pPr/>
              <a:t>24.06.2020</a:t>
            </a:fld>
            <a:endParaRPr lang="de-DE"/>
          </a:p>
        </p:txBody>
      </p:sp>
      <p:sp>
        <p:nvSpPr>
          <p:cNvPr id="4" name="Folienbildplatzhalter 3"/>
          <p:cNvSpPr>
            <a:spLocks noGrp="1" noRot="1" noChangeAspect="1"/>
          </p:cNvSpPr>
          <p:nvPr>
            <p:ph type="sldImg" idx="2"/>
          </p:nvPr>
        </p:nvSpPr>
        <p:spPr>
          <a:xfrm>
            <a:off x="919163" y="746125"/>
            <a:ext cx="4960937" cy="3722688"/>
          </a:xfrm>
          <a:prstGeom prst="rect">
            <a:avLst/>
          </a:prstGeom>
          <a:noFill/>
          <a:ln w="12700">
            <a:solidFill>
              <a:prstClr val="black"/>
            </a:solidFill>
          </a:ln>
        </p:spPr>
        <p:txBody>
          <a:bodyPr vert="horz" lIns="95585" tIns="47793" rIns="95585" bIns="47793"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5585" tIns="47793" rIns="95585" bIns="47793"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1600"/>
            <a:ext cx="2946347" cy="496491"/>
          </a:xfrm>
          <a:prstGeom prst="rect">
            <a:avLst/>
          </a:prstGeom>
        </p:spPr>
        <p:txBody>
          <a:bodyPr vert="horz" lIns="95585" tIns="47793" rIns="95585" bIns="47793" rtlCol="0" anchor="b"/>
          <a:lstStyle>
            <a:lvl1pPr algn="l">
              <a:defRPr sz="1300"/>
            </a:lvl1pPr>
          </a:lstStyle>
          <a:p>
            <a:endParaRPr lang="de-DE"/>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5585" tIns="47793" rIns="95585" bIns="47793" rtlCol="0" anchor="b"/>
          <a:lstStyle>
            <a:lvl1pPr algn="r">
              <a:defRPr sz="1300"/>
            </a:lvl1pPr>
          </a:lstStyle>
          <a:p>
            <a:fld id="{53739C8F-33E6-414D-8DF7-6B0785E2BBBA}" type="slidenum">
              <a:rPr lang="de-DE" smtClean="0"/>
              <a:pPr/>
              <a:t>‹Nr.›</a:t>
            </a:fld>
            <a:endParaRPr lang="de-DE"/>
          </a:p>
        </p:txBody>
      </p:sp>
    </p:spTree>
    <p:extLst>
      <p:ext uri="{BB962C8B-B14F-4D97-AF65-F5344CB8AC3E}">
        <p14:creationId xmlns:p14="http://schemas.microsoft.com/office/powerpoint/2010/main" val="382853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p:cNvSpPr/>
          <p:nvPr userDrawn="1"/>
        </p:nvSpPr>
        <p:spPr>
          <a:xfrm>
            <a:off x="0" y="3573016"/>
            <a:ext cx="9144000" cy="3284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sws_logo_rgb.png"/>
          <p:cNvPicPr>
            <a:picLocks noChangeAspect="1"/>
          </p:cNvPicPr>
          <p:nvPr userDrawn="1"/>
        </p:nvPicPr>
        <p:blipFill>
          <a:blip r:embed="rId2" cstate="print"/>
          <a:stretch>
            <a:fillRect/>
          </a:stretch>
        </p:blipFill>
        <p:spPr>
          <a:xfrm>
            <a:off x="7020271" y="5949280"/>
            <a:ext cx="1800000" cy="444460"/>
          </a:xfrm>
          <a:prstGeom prst="rect">
            <a:avLst/>
          </a:prstGeom>
        </p:spPr>
      </p:pic>
      <p:sp>
        <p:nvSpPr>
          <p:cNvPr id="6" name="Rechteck 5"/>
          <p:cNvSpPr/>
          <p:nvPr userDrawn="1"/>
        </p:nvSpPr>
        <p:spPr>
          <a:xfrm>
            <a:off x="0" y="0"/>
            <a:ext cx="9144000" cy="4653136"/>
          </a:xfrm>
          <a:prstGeom prst="rect">
            <a:avLst/>
          </a:prstGeom>
          <a:solidFill>
            <a:srgbClr val="3E6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14"/>
          <p:cNvSpPr>
            <a:spLocks noGrp="1"/>
          </p:cNvSpPr>
          <p:nvPr>
            <p:ph type="body" sz="quarter" idx="11" hasCustomPrompt="1"/>
          </p:nvPr>
        </p:nvSpPr>
        <p:spPr>
          <a:xfrm>
            <a:off x="611188" y="4797772"/>
            <a:ext cx="6985000" cy="1079500"/>
          </a:xfrm>
          <a:prstGeom prst="rect">
            <a:avLst/>
          </a:prstGeom>
        </p:spPr>
        <p:txBody>
          <a:bodyPr/>
          <a:lstStyle>
            <a:lvl1pPr>
              <a:spcBef>
                <a:spcPts val="0"/>
              </a:spcBef>
              <a:spcAft>
                <a:spcPts val="800"/>
              </a:spcAft>
              <a:buNone/>
              <a:defRPr sz="1800">
                <a:latin typeface="Tahoma" pitchFamily="34" charset="0"/>
                <a:cs typeface="Tahoma" pitchFamily="34" charset="0"/>
              </a:defRPr>
            </a:lvl1pPr>
          </a:lstStyle>
          <a:p>
            <a:pPr lvl="0"/>
            <a:r>
              <a:rPr lang="de-DE" dirty="0"/>
              <a:t>Untertitel</a:t>
            </a:r>
          </a:p>
        </p:txBody>
      </p:sp>
      <p:pic>
        <p:nvPicPr>
          <p:cNvPr id="9" name="Grafik 8" descr="SWS-Gebäude, aussen, nacht-2.jpg"/>
          <p:cNvPicPr>
            <a:picLocks noChangeAspect="1"/>
          </p:cNvPicPr>
          <p:nvPr userDrawn="1"/>
        </p:nvPicPr>
        <p:blipFill>
          <a:blip r:embed="rId3" cstate="print"/>
          <a:srcRect t="25506" b="19129"/>
          <a:stretch>
            <a:fillRect/>
          </a:stretch>
        </p:blipFill>
        <p:spPr>
          <a:xfrm>
            <a:off x="-8753" y="1207"/>
            <a:ext cx="9144000" cy="3365798"/>
          </a:xfrm>
          <a:prstGeom prst="rect">
            <a:avLst/>
          </a:prstGeom>
        </p:spPr>
      </p:pic>
      <p:sp>
        <p:nvSpPr>
          <p:cNvPr id="7" name="Textplatzhalter 12"/>
          <p:cNvSpPr>
            <a:spLocks noGrp="1"/>
          </p:cNvSpPr>
          <p:nvPr>
            <p:ph type="body" sz="quarter" idx="10" hasCustomPrompt="1"/>
          </p:nvPr>
        </p:nvSpPr>
        <p:spPr>
          <a:xfrm>
            <a:off x="611560" y="3501008"/>
            <a:ext cx="7920880" cy="720725"/>
          </a:xfrm>
          <a:prstGeom prst="rect">
            <a:avLst/>
          </a:prstGeom>
        </p:spPr>
        <p:txBody>
          <a:bodyPr/>
          <a:lstStyle>
            <a:lvl1pPr>
              <a:spcBef>
                <a:spcPts val="0"/>
              </a:spcBef>
              <a:spcAft>
                <a:spcPts val="800"/>
              </a:spcAft>
              <a:buNone/>
              <a:defRPr sz="2800" baseline="0">
                <a:solidFill>
                  <a:schemeClr val="bg1"/>
                </a:solidFill>
                <a:latin typeface="Tahoma" pitchFamily="34" charset="0"/>
                <a:cs typeface="Tahoma" pitchFamily="34" charset="0"/>
              </a:defRPr>
            </a:lvl1pPr>
          </a:lstStyle>
          <a:p>
            <a:pPr lvl="0"/>
            <a:r>
              <a:rPr lang="de-DE" dirty="0"/>
              <a:t>Präsentationstitel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cxnSp>
        <p:nvCxnSpPr>
          <p:cNvPr id="3" name="Gerade Verbindung 2"/>
          <p:cNvCxnSpPr/>
          <p:nvPr userDrawn="1"/>
        </p:nvCxnSpPr>
        <p:spPr>
          <a:xfrm>
            <a:off x="250825" y="6381750"/>
            <a:ext cx="8642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userDrawn="1"/>
        </p:nvSpPr>
        <p:spPr>
          <a:xfrm>
            <a:off x="250825" y="6489700"/>
            <a:ext cx="944489" cy="276999"/>
          </a:xfrm>
          <a:prstGeom prst="rect">
            <a:avLst/>
          </a:prstGeom>
          <a:noFill/>
        </p:spPr>
        <p:txBody>
          <a:bodyPr wrap="none">
            <a:spAutoFit/>
          </a:bodyPr>
          <a:lstStyle/>
          <a:p>
            <a:pPr fontAlgn="auto">
              <a:spcBef>
                <a:spcPts val="0"/>
              </a:spcBef>
              <a:spcAft>
                <a:spcPts val="0"/>
              </a:spcAft>
              <a:defRPr/>
            </a:pPr>
            <a:r>
              <a:rPr lang="de-DE" sz="1200" dirty="0">
                <a:latin typeface="Tahoma" pitchFamily="34" charset="0"/>
                <a:cs typeface="Tahoma" pitchFamily="34" charset="0"/>
              </a:rPr>
              <a:t>23.06.2020</a:t>
            </a:r>
          </a:p>
        </p:txBody>
      </p:sp>
      <p:cxnSp>
        <p:nvCxnSpPr>
          <p:cNvPr id="5" name="Gerade Verbindung 4"/>
          <p:cNvCxnSpPr/>
          <p:nvPr userDrawn="1"/>
        </p:nvCxnSpPr>
        <p:spPr>
          <a:xfrm>
            <a:off x="250825" y="1052513"/>
            <a:ext cx="86423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fik 4" descr="sws_logo_10cm_rgb.jpg"/>
          <p:cNvPicPr>
            <a:picLocks noChangeAspect="1"/>
          </p:cNvPicPr>
          <p:nvPr userDrawn="1"/>
        </p:nvPicPr>
        <p:blipFill>
          <a:blip r:embed="rId2" cstate="print"/>
          <a:srcRect/>
          <a:stretch>
            <a:fillRect/>
          </a:stretch>
        </p:blipFill>
        <p:spPr bwMode="auto">
          <a:xfrm>
            <a:off x="7019925" y="333375"/>
            <a:ext cx="1800225" cy="428625"/>
          </a:xfrm>
          <a:prstGeom prst="rect">
            <a:avLst/>
          </a:prstGeom>
          <a:noFill/>
          <a:ln w="9525">
            <a:noFill/>
            <a:miter lim="800000"/>
            <a:headEnd/>
            <a:tailEnd/>
          </a:ln>
        </p:spPr>
      </p:pic>
      <p:sp>
        <p:nvSpPr>
          <p:cNvPr id="7" name="Textfeld 6"/>
          <p:cNvSpPr txBox="1"/>
          <p:nvPr userDrawn="1"/>
        </p:nvSpPr>
        <p:spPr>
          <a:xfrm>
            <a:off x="8088313" y="6489700"/>
            <a:ext cx="871537" cy="277813"/>
          </a:xfrm>
          <a:prstGeom prst="rect">
            <a:avLst/>
          </a:prstGeom>
          <a:noFill/>
        </p:spPr>
        <p:txBody>
          <a:bodyPr wrap="none">
            <a:spAutoFit/>
          </a:bodyPr>
          <a:lstStyle/>
          <a:p>
            <a:pPr fontAlgn="auto">
              <a:spcBef>
                <a:spcPts val="0"/>
              </a:spcBef>
              <a:spcAft>
                <a:spcPts val="0"/>
              </a:spcAft>
              <a:defRPr/>
            </a:pPr>
            <a:r>
              <a:rPr lang="de-DE" sz="1200" dirty="0">
                <a:latin typeface="Tahoma" pitchFamily="34" charset="0"/>
                <a:cs typeface="Tahoma" pitchFamily="34" charset="0"/>
              </a:rPr>
              <a:t>Seite </a:t>
            </a:r>
            <a:fld id="{24E4D682-3FC3-43D2-A3B0-76A032D44ABB}" type="slidenum">
              <a:rPr lang="de-DE" sz="1200">
                <a:latin typeface="Tahoma" pitchFamily="34" charset="0"/>
                <a:cs typeface="Tahoma" pitchFamily="34" charset="0"/>
              </a:rPr>
              <a:pPr fontAlgn="auto">
                <a:spcBef>
                  <a:spcPts val="0"/>
                </a:spcBef>
                <a:spcAft>
                  <a:spcPts val="0"/>
                </a:spcAft>
                <a:defRPr/>
              </a:pPr>
              <a:t>‹Nr.›</a:t>
            </a:fld>
            <a:endParaRPr lang="de-DE" sz="1200" dirty="0">
              <a:latin typeface="Tahoma" pitchFamily="34" charset="0"/>
              <a:cs typeface="Tahoma" pitchFamily="34" charset="0"/>
            </a:endParaRPr>
          </a:p>
        </p:txBody>
      </p:sp>
      <p:sp>
        <p:nvSpPr>
          <p:cNvPr id="8" name="Textfeld 7"/>
          <p:cNvSpPr txBox="1"/>
          <p:nvPr userDrawn="1"/>
        </p:nvSpPr>
        <p:spPr>
          <a:xfrm>
            <a:off x="3348038" y="6489700"/>
            <a:ext cx="2297112" cy="277813"/>
          </a:xfrm>
          <a:prstGeom prst="rect">
            <a:avLst/>
          </a:prstGeom>
          <a:noFill/>
        </p:spPr>
        <p:txBody>
          <a:bodyPr wrap="none">
            <a:spAutoFit/>
          </a:bodyPr>
          <a:lstStyle/>
          <a:p>
            <a:pPr fontAlgn="auto">
              <a:spcBef>
                <a:spcPts val="0"/>
              </a:spcBef>
              <a:spcAft>
                <a:spcPts val="0"/>
              </a:spcAft>
              <a:defRPr/>
            </a:pPr>
            <a:r>
              <a:rPr lang="de-DE" sz="1200" dirty="0">
                <a:latin typeface="Tahoma" pitchFamily="34" charset="0"/>
                <a:cs typeface="Tahoma" pitchFamily="34" charset="0"/>
              </a:rPr>
              <a:t>Stadtwerke Sindelfingen GmbH</a:t>
            </a:r>
          </a:p>
        </p:txBody>
      </p:sp>
      <p:sp>
        <p:nvSpPr>
          <p:cNvPr id="20" name="Textplatzhalter 19"/>
          <p:cNvSpPr>
            <a:spLocks noGrp="1"/>
          </p:cNvSpPr>
          <p:nvPr>
            <p:ph type="body" sz="quarter" idx="10"/>
          </p:nvPr>
        </p:nvSpPr>
        <p:spPr>
          <a:xfrm>
            <a:off x="458019" y="188640"/>
            <a:ext cx="5842173" cy="400110"/>
          </a:xfrm>
          <a:prstGeom prst="rect">
            <a:avLst/>
          </a:prstGeom>
          <a:noFill/>
        </p:spPr>
        <p:txBody>
          <a:bodyPr rtlCol="0">
            <a:spAutoFit/>
          </a:bodyPr>
          <a:lstStyle>
            <a:lvl1pPr marL="0" algn="l" defTabSz="914400" rtl="0" eaLnBrk="1" latinLnBrk="0" hangingPunct="1">
              <a:spcBef>
                <a:spcPts val="0"/>
              </a:spcBef>
              <a:spcAft>
                <a:spcPts val="800"/>
              </a:spcAft>
              <a:buNone/>
              <a:defRPr lang="de-DE" sz="2000" b="0" kern="1200" smtClean="0">
                <a:solidFill>
                  <a:srgbClr val="C90B21"/>
                </a:solidFill>
                <a:latin typeface="Tahoma" pitchFamily="34" charset="0"/>
                <a:ea typeface="+mn-ea"/>
                <a:cs typeface="Tahoma" pitchFamily="34" charset="0"/>
              </a:defRPr>
            </a:lvl1pPr>
            <a:lvl2pPr marL="0" algn="l" defTabSz="914400" rtl="0" eaLnBrk="1" latinLnBrk="0" hangingPunct="1">
              <a:spcAft>
                <a:spcPts val="600"/>
              </a:spcAft>
              <a:defRPr lang="de-DE" sz="2400" b="0" kern="1200" smtClean="0">
                <a:solidFill>
                  <a:schemeClr val="bg1"/>
                </a:solidFill>
                <a:latin typeface="Verdana" pitchFamily="34" charset="0"/>
                <a:ea typeface="+mn-ea"/>
                <a:cs typeface="+mn-cs"/>
              </a:defRPr>
            </a:lvl2pPr>
            <a:lvl3pPr marL="0" algn="l" defTabSz="914400" rtl="0" eaLnBrk="1" latinLnBrk="0" hangingPunct="1">
              <a:spcAft>
                <a:spcPts val="600"/>
              </a:spcAft>
              <a:defRPr lang="de-DE" sz="2400" b="0" kern="1200" smtClean="0">
                <a:solidFill>
                  <a:schemeClr val="bg1"/>
                </a:solidFill>
                <a:latin typeface="Verdana" pitchFamily="34" charset="0"/>
                <a:ea typeface="+mn-ea"/>
                <a:cs typeface="+mn-cs"/>
              </a:defRPr>
            </a:lvl3pPr>
            <a:lvl4pPr marL="0" algn="l" defTabSz="914400" rtl="0" eaLnBrk="1" latinLnBrk="0" hangingPunct="1">
              <a:spcAft>
                <a:spcPts val="600"/>
              </a:spcAft>
              <a:defRPr lang="de-DE" sz="2400" b="0" kern="1200" smtClean="0">
                <a:solidFill>
                  <a:schemeClr val="bg1"/>
                </a:solidFill>
                <a:latin typeface="Verdana" pitchFamily="34" charset="0"/>
                <a:ea typeface="+mn-ea"/>
                <a:cs typeface="+mn-cs"/>
              </a:defRPr>
            </a:lvl4pPr>
            <a:lvl5pPr marL="0" algn="l" defTabSz="914400" rtl="0" eaLnBrk="1" latinLnBrk="0" hangingPunct="1">
              <a:spcAft>
                <a:spcPts val="600"/>
              </a:spcAft>
              <a:defRPr lang="de-DE" sz="2400" b="0" kern="1200" dirty="0" smtClean="0">
                <a:solidFill>
                  <a:schemeClr val="bg1"/>
                </a:solidFill>
                <a:latin typeface="Verdana" pitchFamily="34" charset="0"/>
                <a:ea typeface="+mn-ea"/>
                <a:cs typeface="+mn-cs"/>
              </a:defRPr>
            </a:lvl5pPr>
          </a:lstStyle>
          <a:p>
            <a:pPr lvl="0"/>
            <a:r>
              <a:rPr lang="de-DE"/>
              <a:t>Textmasterformate durch Klicken bearbeiten</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cxnSp>
        <p:nvCxnSpPr>
          <p:cNvPr id="13" name="Gerade Verbindung 12"/>
          <p:cNvCxnSpPr/>
          <p:nvPr userDrawn="1"/>
        </p:nvCxnSpPr>
        <p:spPr>
          <a:xfrm>
            <a:off x="251520" y="6381328"/>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platzhalter 19"/>
          <p:cNvSpPr>
            <a:spLocks noGrp="1"/>
          </p:cNvSpPr>
          <p:nvPr>
            <p:ph type="body" sz="quarter" idx="10" hasCustomPrompt="1"/>
          </p:nvPr>
        </p:nvSpPr>
        <p:spPr>
          <a:xfrm>
            <a:off x="458019" y="188640"/>
            <a:ext cx="5842173" cy="400110"/>
          </a:xfrm>
          <a:prstGeom prst="rect">
            <a:avLst/>
          </a:prstGeom>
          <a:noFill/>
        </p:spPr>
        <p:txBody>
          <a:bodyPr wrap="square" rtlCol="0">
            <a:spAutoFit/>
          </a:bodyPr>
          <a:lstStyle>
            <a:lvl1pPr marL="0" algn="l" defTabSz="914400" rtl="0" eaLnBrk="1" latinLnBrk="0" hangingPunct="1">
              <a:spcBef>
                <a:spcPts val="0"/>
              </a:spcBef>
              <a:spcAft>
                <a:spcPts val="800"/>
              </a:spcAft>
              <a:buNone/>
              <a:defRPr lang="de-DE" sz="2000" b="0" kern="1200" smtClean="0">
                <a:solidFill>
                  <a:srgbClr val="C90B21"/>
                </a:solidFill>
                <a:latin typeface="Tahoma" pitchFamily="34" charset="0"/>
                <a:ea typeface="+mn-ea"/>
                <a:cs typeface="Tahoma" pitchFamily="34" charset="0"/>
              </a:defRPr>
            </a:lvl1pPr>
            <a:lvl2pPr marL="0" algn="l" defTabSz="914400" rtl="0" eaLnBrk="1" latinLnBrk="0" hangingPunct="1">
              <a:spcAft>
                <a:spcPts val="600"/>
              </a:spcAft>
              <a:defRPr lang="de-DE" sz="2400" b="0" kern="1200" smtClean="0">
                <a:solidFill>
                  <a:schemeClr val="bg1"/>
                </a:solidFill>
                <a:latin typeface="Verdana" pitchFamily="34" charset="0"/>
                <a:ea typeface="+mn-ea"/>
                <a:cs typeface="+mn-cs"/>
              </a:defRPr>
            </a:lvl2pPr>
            <a:lvl3pPr marL="0" algn="l" defTabSz="914400" rtl="0" eaLnBrk="1" latinLnBrk="0" hangingPunct="1">
              <a:spcAft>
                <a:spcPts val="600"/>
              </a:spcAft>
              <a:defRPr lang="de-DE" sz="2400" b="0" kern="1200" smtClean="0">
                <a:solidFill>
                  <a:schemeClr val="bg1"/>
                </a:solidFill>
                <a:latin typeface="Verdana" pitchFamily="34" charset="0"/>
                <a:ea typeface="+mn-ea"/>
                <a:cs typeface="+mn-cs"/>
              </a:defRPr>
            </a:lvl3pPr>
            <a:lvl4pPr marL="0" algn="l" defTabSz="914400" rtl="0" eaLnBrk="1" latinLnBrk="0" hangingPunct="1">
              <a:spcAft>
                <a:spcPts val="600"/>
              </a:spcAft>
              <a:defRPr lang="de-DE" sz="2400" b="0" kern="1200" smtClean="0">
                <a:solidFill>
                  <a:schemeClr val="bg1"/>
                </a:solidFill>
                <a:latin typeface="Verdana" pitchFamily="34" charset="0"/>
                <a:ea typeface="+mn-ea"/>
                <a:cs typeface="+mn-cs"/>
              </a:defRPr>
            </a:lvl4pPr>
            <a:lvl5pPr marL="0" algn="l" defTabSz="914400" rtl="0" eaLnBrk="1" latinLnBrk="0" hangingPunct="1">
              <a:spcAft>
                <a:spcPts val="600"/>
              </a:spcAft>
              <a:defRPr lang="de-DE" sz="2400" b="0" kern="1200" dirty="0" smtClean="0">
                <a:solidFill>
                  <a:schemeClr val="bg1"/>
                </a:solidFill>
                <a:latin typeface="Verdana" pitchFamily="34" charset="0"/>
                <a:ea typeface="+mn-ea"/>
                <a:cs typeface="+mn-cs"/>
              </a:defRPr>
            </a:lvl5pPr>
          </a:lstStyle>
          <a:p>
            <a:pPr lvl="0"/>
            <a:r>
              <a:rPr lang="de-DE" dirty="0"/>
              <a:t>Überschrift</a:t>
            </a:r>
          </a:p>
        </p:txBody>
      </p:sp>
      <p:cxnSp>
        <p:nvCxnSpPr>
          <p:cNvPr id="9" name="Gerade Verbindung 8"/>
          <p:cNvCxnSpPr/>
          <p:nvPr userDrawn="1"/>
        </p:nvCxnSpPr>
        <p:spPr>
          <a:xfrm>
            <a:off x="251520" y="1052736"/>
            <a:ext cx="86409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descr="sws_logo_10cm_rgb.jpg"/>
          <p:cNvPicPr>
            <a:picLocks noChangeAspect="1"/>
          </p:cNvPicPr>
          <p:nvPr userDrawn="1"/>
        </p:nvPicPr>
        <p:blipFill>
          <a:blip r:embed="rId2" cstate="print"/>
          <a:stretch>
            <a:fillRect/>
          </a:stretch>
        </p:blipFill>
        <p:spPr>
          <a:xfrm>
            <a:off x="7020272" y="332656"/>
            <a:ext cx="1800000" cy="429805"/>
          </a:xfrm>
          <a:prstGeom prst="rect">
            <a:avLst/>
          </a:prstGeom>
        </p:spPr>
      </p:pic>
      <p:sp>
        <p:nvSpPr>
          <p:cNvPr id="11" name="Textfeld 10"/>
          <p:cNvSpPr txBox="1"/>
          <p:nvPr userDrawn="1"/>
        </p:nvSpPr>
        <p:spPr>
          <a:xfrm>
            <a:off x="8087579" y="6489912"/>
            <a:ext cx="871521" cy="276999"/>
          </a:xfrm>
          <a:prstGeom prst="rect">
            <a:avLst/>
          </a:prstGeom>
          <a:noFill/>
        </p:spPr>
        <p:txBody>
          <a:bodyPr wrap="none" rtlCol="0">
            <a:spAutoFit/>
          </a:bodyPr>
          <a:lstStyle/>
          <a:p>
            <a:r>
              <a:rPr lang="de-DE" sz="1200" b="0" dirty="0">
                <a:latin typeface="Tahoma" pitchFamily="34" charset="0"/>
                <a:cs typeface="Tahoma" pitchFamily="34" charset="0"/>
              </a:rPr>
              <a:t>Seite </a:t>
            </a:r>
            <a:fld id="{2ED48174-9988-4C24-8A8E-C1FE1B8098E0}" type="slidenum">
              <a:rPr lang="de-DE" sz="1200" b="0" smtClean="0">
                <a:latin typeface="Tahoma" pitchFamily="34" charset="0"/>
                <a:cs typeface="Tahoma" pitchFamily="34" charset="0"/>
              </a:rPr>
              <a:pPr/>
              <a:t>‹Nr.›</a:t>
            </a:fld>
            <a:endParaRPr lang="de-DE" sz="1200" b="0" dirty="0">
              <a:latin typeface="Tahoma" pitchFamily="34" charset="0"/>
              <a:cs typeface="Tahoma" pitchFamily="34" charset="0"/>
            </a:endParaRPr>
          </a:p>
        </p:txBody>
      </p:sp>
      <p:sp>
        <p:nvSpPr>
          <p:cNvPr id="12" name="Textfeld 11"/>
          <p:cNvSpPr txBox="1"/>
          <p:nvPr userDrawn="1"/>
        </p:nvSpPr>
        <p:spPr>
          <a:xfrm>
            <a:off x="3347864" y="6489912"/>
            <a:ext cx="2297809" cy="276999"/>
          </a:xfrm>
          <a:prstGeom prst="rect">
            <a:avLst/>
          </a:prstGeom>
          <a:noFill/>
        </p:spPr>
        <p:txBody>
          <a:bodyPr wrap="none" rtlCol="0">
            <a:spAutoFit/>
          </a:bodyPr>
          <a:lstStyle/>
          <a:p>
            <a:r>
              <a:rPr lang="de-DE" sz="1200" b="0" dirty="0">
                <a:latin typeface="Tahoma" pitchFamily="34" charset="0"/>
                <a:cs typeface="Tahoma" pitchFamily="34" charset="0"/>
              </a:rPr>
              <a:t>Stadtwerke Sindelfingen GmbH</a:t>
            </a:r>
          </a:p>
        </p:txBody>
      </p:sp>
      <p:sp>
        <p:nvSpPr>
          <p:cNvPr id="8" name="Textfeld 7"/>
          <p:cNvSpPr txBox="1"/>
          <p:nvPr userDrawn="1"/>
        </p:nvSpPr>
        <p:spPr>
          <a:xfrm>
            <a:off x="251520" y="6453336"/>
            <a:ext cx="944489" cy="276999"/>
          </a:xfrm>
          <a:prstGeom prst="rect">
            <a:avLst/>
          </a:prstGeom>
          <a:noFill/>
        </p:spPr>
        <p:txBody>
          <a:bodyPr wrap="none" rtlCol="0">
            <a:spAutoFit/>
          </a:bodyPr>
          <a:lstStyle/>
          <a:p>
            <a:r>
              <a:rPr lang="de-DE" sz="1200" b="0" dirty="0">
                <a:latin typeface="Tahoma" pitchFamily="34" charset="0"/>
                <a:cs typeface="Tahoma" pitchFamily="34" charset="0"/>
              </a:rPr>
              <a:t>23.06.2020</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7" name="Rechteck 16"/>
          <p:cNvSpPr/>
          <p:nvPr userDrawn="1"/>
        </p:nvSpPr>
        <p:spPr>
          <a:xfrm>
            <a:off x="0" y="3573016"/>
            <a:ext cx="9144000" cy="3284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sws_logo_rgb.png"/>
          <p:cNvPicPr>
            <a:picLocks noChangeAspect="1"/>
          </p:cNvPicPr>
          <p:nvPr userDrawn="1"/>
        </p:nvPicPr>
        <p:blipFill>
          <a:blip r:embed="rId2" cstate="print"/>
          <a:stretch>
            <a:fillRect/>
          </a:stretch>
        </p:blipFill>
        <p:spPr>
          <a:xfrm>
            <a:off x="7020272" y="5949281"/>
            <a:ext cx="1800000" cy="444461"/>
          </a:xfrm>
          <a:prstGeom prst="rect">
            <a:avLst/>
          </a:prstGeom>
        </p:spPr>
      </p:pic>
      <p:sp>
        <p:nvSpPr>
          <p:cNvPr id="15" name="Rechteck 14"/>
          <p:cNvSpPr/>
          <p:nvPr userDrawn="1"/>
        </p:nvSpPr>
        <p:spPr>
          <a:xfrm>
            <a:off x="0" y="2276872"/>
            <a:ext cx="9144000" cy="1296144"/>
          </a:xfrm>
          <a:prstGeom prst="rect">
            <a:avLst/>
          </a:prstGeom>
          <a:solidFill>
            <a:srgbClr val="3E6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userDrawn="1"/>
        </p:nvSpPr>
        <p:spPr>
          <a:xfrm>
            <a:off x="0" y="0"/>
            <a:ext cx="9144000" cy="2276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platzhalter 10"/>
          <p:cNvSpPr>
            <a:spLocks noGrp="1"/>
          </p:cNvSpPr>
          <p:nvPr>
            <p:ph type="body" sz="quarter" idx="10" hasCustomPrompt="1"/>
          </p:nvPr>
        </p:nvSpPr>
        <p:spPr>
          <a:xfrm>
            <a:off x="395536" y="404664"/>
            <a:ext cx="2751074" cy="400110"/>
          </a:xfrm>
          <a:prstGeom prst="rect">
            <a:avLst/>
          </a:prstGeom>
          <a:noFill/>
        </p:spPr>
        <p:txBody>
          <a:bodyPr wrap="none" rtlCol="0">
            <a:spAutoFit/>
          </a:bodyPr>
          <a:lstStyle>
            <a:lvl1pPr marL="0" algn="l" defTabSz="914400" rtl="0" eaLnBrk="1" latinLnBrk="0" hangingPunct="1">
              <a:spcBef>
                <a:spcPts val="0"/>
              </a:spcBef>
              <a:spcAft>
                <a:spcPts val="800"/>
              </a:spcAft>
              <a:buNone/>
              <a:defRPr lang="de-DE" sz="2000" b="0" kern="1200" baseline="0" smtClean="0">
                <a:solidFill>
                  <a:srgbClr val="3E628E"/>
                </a:solidFill>
                <a:latin typeface="Tahoma" pitchFamily="34" charset="0"/>
                <a:ea typeface="+mn-ea"/>
                <a:cs typeface="Tahoma" pitchFamily="34" charset="0"/>
              </a:defRPr>
            </a:lvl1pPr>
            <a:lvl2pPr marL="0" algn="l" defTabSz="914400" rtl="0" eaLnBrk="1" latinLnBrk="0" hangingPunct="1">
              <a:spcAft>
                <a:spcPts val="600"/>
              </a:spcAft>
              <a:defRPr lang="de-DE" sz="2400" b="0" kern="1200" smtClean="0">
                <a:solidFill>
                  <a:srgbClr val="3E628E"/>
                </a:solidFill>
                <a:latin typeface="Verdana" pitchFamily="34" charset="0"/>
                <a:ea typeface="+mn-ea"/>
                <a:cs typeface="+mn-cs"/>
              </a:defRPr>
            </a:lvl2pPr>
            <a:lvl3pPr marL="0" algn="l" defTabSz="914400" rtl="0" eaLnBrk="1" latinLnBrk="0" hangingPunct="1">
              <a:spcAft>
                <a:spcPts val="600"/>
              </a:spcAft>
              <a:defRPr lang="de-DE" sz="2400" b="0" kern="1200" smtClean="0">
                <a:solidFill>
                  <a:srgbClr val="3E628E"/>
                </a:solidFill>
                <a:latin typeface="Verdana" pitchFamily="34" charset="0"/>
                <a:ea typeface="+mn-ea"/>
                <a:cs typeface="+mn-cs"/>
              </a:defRPr>
            </a:lvl3pPr>
            <a:lvl4pPr marL="0" algn="l" defTabSz="914400" rtl="0" eaLnBrk="1" latinLnBrk="0" hangingPunct="1">
              <a:spcAft>
                <a:spcPts val="600"/>
              </a:spcAft>
              <a:defRPr lang="de-DE" sz="2400" b="0" kern="1200" smtClean="0">
                <a:solidFill>
                  <a:srgbClr val="3E628E"/>
                </a:solidFill>
                <a:latin typeface="Verdana" pitchFamily="34" charset="0"/>
                <a:ea typeface="+mn-ea"/>
                <a:cs typeface="+mn-cs"/>
              </a:defRPr>
            </a:lvl4pPr>
            <a:lvl5pPr marL="0" algn="l" defTabSz="914400" rtl="0" eaLnBrk="1" latinLnBrk="0" hangingPunct="1">
              <a:spcAft>
                <a:spcPts val="600"/>
              </a:spcAft>
              <a:defRPr lang="de-DE" sz="2400" b="0" kern="1200" dirty="0" smtClean="0">
                <a:solidFill>
                  <a:srgbClr val="3E628E"/>
                </a:solidFill>
                <a:latin typeface="Verdana" pitchFamily="34" charset="0"/>
                <a:ea typeface="+mn-ea"/>
                <a:cs typeface="+mn-cs"/>
              </a:defRPr>
            </a:lvl5pPr>
          </a:lstStyle>
          <a:p>
            <a:pPr lvl="0"/>
            <a:r>
              <a:rPr lang="de-DE" dirty="0"/>
              <a:t>Überschrift Kapitelfolie</a:t>
            </a:r>
          </a:p>
        </p:txBody>
      </p:sp>
      <p:sp>
        <p:nvSpPr>
          <p:cNvPr id="21" name="Textplatzhalter 20"/>
          <p:cNvSpPr>
            <a:spLocks noGrp="1"/>
          </p:cNvSpPr>
          <p:nvPr>
            <p:ph type="body" sz="quarter" idx="11" hasCustomPrompt="1"/>
          </p:nvPr>
        </p:nvSpPr>
        <p:spPr>
          <a:xfrm>
            <a:off x="395288" y="2565400"/>
            <a:ext cx="3313112" cy="863600"/>
          </a:xfrm>
          <a:prstGeom prst="rect">
            <a:avLst/>
          </a:prstGeom>
        </p:spPr>
        <p:txBody>
          <a:bodyPr/>
          <a:lstStyle>
            <a:lvl1pPr>
              <a:lnSpc>
                <a:spcPts val="2400"/>
              </a:lnSpc>
              <a:spcBef>
                <a:spcPts val="0"/>
              </a:spcBef>
              <a:spcAft>
                <a:spcPts val="800"/>
              </a:spcAft>
              <a:buNone/>
              <a:defRPr sz="1600">
                <a:solidFill>
                  <a:schemeClr val="bg1"/>
                </a:solidFill>
                <a:latin typeface="Tahoma" pitchFamily="34" charset="0"/>
                <a:cs typeface="Tahoma" pitchFamily="34" charset="0"/>
              </a:defRPr>
            </a:lvl1pPr>
          </a:lstStyle>
          <a:p>
            <a:pPr lvl="0"/>
            <a:r>
              <a:rPr lang="de-DE" dirty="0"/>
              <a:t>Untertitel</a:t>
            </a:r>
          </a:p>
        </p:txBody>
      </p:sp>
      <p:pic>
        <p:nvPicPr>
          <p:cNvPr id="2051" name="Picture 3"/>
          <p:cNvPicPr>
            <a:picLocks noChangeAspect="1" noChangeArrowheads="1"/>
          </p:cNvPicPr>
          <p:nvPr userDrawn="1"/>
        </p:nvPicPr>
        <p:blipFill>
          <a:blip r:embed="rId3" cstate="print"/>
          <a:srcRect b="3716"/>
          <a:stretch>
            <a:fillRect/>
          </a:stretch>
        </p:blipFill>
        <p:spPr bwMode="auto">
          <a:xfrm>
            <a:off x="4291140" y="2276872"/>
            <a:ext cx="1612800" cy="1295630"/>
          </a:xfrm>
          <a:prstGeom prst="rect">
            <a:avLst/>
          </a:prstGeom>
          <a:noFill/>
          <a:ln w="9525">
            <a:noFill/>
            <a:miter lim="800000"/>
            <a:headEnd/>
            <a:tailEnd/>
          </a:ln>
        </p:spPr>
      </p:pic>
      <p:pic>
        <p:nvPicPr>
          <p:cNvPr id="2053" name="Picture 5"/>
          <p:cNvPicPr>
            <a:picLocks noChangeAspect="1" noChangeArrowheads="1"/>
          </p:cNvPicPr>
          <p:nvPr userDrawn="1"/>
        </p:nvPicPr>
        <p:blipFill>
          <a:blip r:embed="rId4" cstate="print"/>
          <a:srcRect l="17276"/>
          <a:stretch>
            <a:fillRect/>
          </a:stretch>
        </p:blipFill>
        <p:spPr bwMode="auto">
          <a:xfrm>
            <a:off x="7526960" y="2267963"/>
            <a:ext cx="1606590" cy="1296000"/>
          </a:xfrm>
          <a:prstGeom prst="rect">
            <a:avLst/>
          </a:prstGeom>
          <a:noFill/>
          <a:ln w="9525">
            <a:noFill/>
            <a:miter lim="800000"/>
            <a:headEnd/>
            <a:tailEnd/>
          </a:ln>
        </p:spPr>
      </p:pic>
      <p:pic>
        <p:nvPicPr>
          <p:cNvPr id="2052" name="Picture 4"/>
          <p:cNvPicPr>
            <a:picLocks noChangeAspect="1" noChangeArrowheads="1"/>
          </p:cNvPicPr>
          <p:nvPr userDrawn="1"/>
        </p:nvPicPr>
        <p:blipFill>
          <a:blip r:embed="rId5" cstate="print"/>
          <a:srcRect l="10766" r="6459"/>
          <a:stretch>
            <a:fillRect/>
          </a:stretch>
        </p:blipFill>
        <p:spPr bwMode="auto">
          <a:xfrm>
            <a:off x="5913409" y="2276872"/>
            <a:ext cx="1606851" cy="1296000"/>
          </a:xfrm>
          <a:prstGeom prst="rect">
            <a:avLst/>
          </a:prstGeom>
          <a:noFill/>
          <a:ln w="9525">
            <a:noFill/>
            <a:miter lim="800000"/>
            <a:headEnd/>
            <a:tailEnd/>
          </a:ln>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Rechteck 6"/>
          <p:cNvSpPr/>
          <p:nvPr userDrawn="1"/>
        </p:nvSpPr>
        <p:spPr>
          <a:xfrm>
            <a:off x="0" y="2276872"/>
            <a:ext cx="9144000" cy="1296144"/>
          </a:xfrm>
          <a:prstGeom prst="rect">
            <a:avLst/>
          </a:prstGeom>
          <a:solidFill>
            <a:srgbClr val="3E6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userDrawn="1"/>
        </p:nvSpPr>
        <p:spPr>
          <a:xfrm>
            <a:off x="0" y="0"/>
            <a:ext cx="9144000" cy="2276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userDrawn="1"/>
        </p:nvSpPr>
        <p:spPr>
          <a:xfrm>
            <a:off x="0" y="3573016"/>
            <a:ext cx="9144000" cy="3284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sws_logo_rgb.png"/>
          <p:cNvPicPr>
            <a:picLocks noChangeAspect="1"/>
          </p:cNvPicPr>
          <p:nvPr userDrawn="1"/>
        </p:nvPicPr>
        <p:blipFill>
          <a:blip r:embed="rId2" cstate="print"/>
          <a:stretch>
            <a:fillRect/>
          </a:stretch>
        </p:blipFill>
        <p:spPr>
          <a:xfrm>
            <a:off x="7020271" y="5949280"/>
            <a:ext cx="1800000" cy="444460"/>
          </a:xfrm>
          <a:prstGeom prst="rect">
            <a:avLst/>
          </a:prstGeom>
        </p:spPr>
      </p:pic>
      <p:pic>
        <p:nvPicPr>
          <p:cNvPr id="8" name="Picture 3"/>
          <p:cNvPicPr>
            <a:picLocks noChangeAspect="1" noChangeArrowheads="1"/>
          </p:cNvPicPr>
          <p:nvPr userDrawn="1"/>
        </p:nvPicPr>
        <p:blipFill>
          <a:blip r:embed="rId3" cstate="print"/>
          <a:srcRect b="3716"/>
          <a:stretch>
            <a:fillRect/>
          </a:stretch>
        </p:blipFill>
        <p:spPr bwMode="auto">
          <a:xfrm>
            <a:off x="4291140" y="2276872"/>
            <a:ext cx="1612800" cy="1295630"/>
          </a:xfrm>
          <a:prstGeom prst="rect">
            <a:avLst/>
          </a:prstGeom>
          <a:noFill/>
          <a:ln w="9525">
            <a:noFill/>
            <a:miter lim="800000"/>
            <a:headEnd/>
            <a:tailEnd/>
          </a:ln>
        </p:spPr>
      </p:pic>
      <p:pic>
        <p:nvPicPr>
          <p:cNvPr id="9" name="Picture 5"/>
          <p:cNvPicPr>
            <a:picLocks noChangeAspect="1" noChangeArrowheads="1"/>
          </p:cNvPicPr>
          <p:nvPr userDrawn="1"/>
        </p:nvPicPr>
        <p:blipFill>
          <a:blip r:embed="rId4" cstate="print"/>
          <a:srcRect l="17276"/>
          <a:stretch>
            <a:fillRect/>
          </a:stretch>
        </p:blipFill>
        <p:spPr bwMode="auto">
          <a:xfrm>
            <a:off x="7526960" y="2267963"/>
            <a:ext cx="1606590" cy="1296000"/>
          </a:xfrm>
          <a:prstGeom prst="rect">
            <a:avLst/>
          </a:prstGeom>
          <a:noFill/>
          <a:ln w="9525">
            <a:noFill/>
            <a:miter lim="800000"/>
            <a:headEnd/>
            <a:tailEnd/>
          </a:ln>
        </p:spPr>
      </p:pic>
      <p:pic>
        <p:nvPicPr>
          <p:cNvPr id="10" name="Picture 4"/>
          <p:cNvPicPr>
            <a:picLocks noChangeAspect="1" noChangeArrowheads="1"/>
          </p:cNvPicPr>
          <p:nvPr userDrawn="1"/>
        </p:nvPicPr>
        <p:blipFill>
          <a:blip r:embed="rId5" cstate="print"/>
          <a:srcRect l="10766" r="6459"/>
          <a:stretch>
            <a:fillRect/>
          </a:stretch>
        </p:blipFill>
        <p:spPr bwMode="auto">
          <a:xfrm>
            <a:off x="5913409" y="2276872"/>
            <a:ext cx="1606851" cy="1296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Rechteck 3"/>
          <p:cNvSpPr/>
          <p:nvPr userDrawn="1"/>
        </p:nvSpPr>
        <p:spPr>
          <a:xfrm>
            <a:off x="0" y="3573463"/>
            <a:ext cx="9144000" cy="32845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5" name="Grafik 2" descr="sws_logo_rgb.png"/>
          <p:cNvPicPr>
            <a:picLocks noChangeAspect="1"/>
          </p:cNvPicPr>
          <p:nvPr userDrawn="1"/>
        </p:nvPicPr>
        <p:blipFill>
          <a:blip r:embed="rId2" cstate="print"/>
          <a:srcRect/>
          <a:stretch>
            <a:fillRect/>
          </a:stretch>
        </p:blipFill>
        <p:spPr bwMode="auto">
          <a:xfrm>
            <a:off x="7019925" y="5949950"/>
            <a:ext cx="1800225" cy="444500"/>
          </a:xfrm>
          <a:prstGeom prst="rect">
            <a:avLst/>
          </a:prstGeom>
          <a:noFill/>
          <a:ln w="9525">
            <a:noFill/>
            <a:miter lim="800000"/>
            <a:headEnd/>
            <a:tailEnd/>
          </a:ln>
        </p:spPr>
      </p:pic>
      <p:sp>
        <p:nvSpPr>
          <p:cNvPr id="6" name="Rechteck 5"/>
          <p:cNvSpPr/>
          <p:nvPr userDrawn="1"/>
        </p:nvSpPr>
        <p:spPr>
          <a:xfrm>
            <a:off x="0" y="0"/>
            <a:ext cx="9144000" cy="4652963"/>
          </a:xfrm>
          <a:prstGeom prst="rect">
            <a:avLst/>
          </a:prstGeom>
          <a:solidFill>
            <a:srgbClr val="3E62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9" name="Grafik 4" descr="SWS-Gebäude, aussen, nacht-2.jpg"/>
          <p:cNvPicPr>
            <a:picLocks noChangeAspect="1"/>
          </p:cNvPicPr>
          <p:nvPr userDrawn="1"/>
        </p:nvPicPr>
        <p:blipFill>
          <a:blip r:embed="rId3" cstate="print"/>
          <a:srcRect/>
          <a:stretch>
            <a:fillRect/>
          </a:stretch>
        </p:blipFill>
        <p:spPr bwMode="auto">
          <a:xfrm>
            <a:off x="-9525" y="1588"/>
            <a:ext cx="9144000" cy="3365500"/>
          </a:xfrm>
          <a:prstGeom prst="rect">
            <a:avLst/>
          </a:prstGeom>
          <a:noFill/>
          <a:ln w="9525">
            <a:noFill/>
            <a:miter lim="800000"/>
            <a:headEnd/>
            <a:tailEnd/>
          </a:ln>
        </p:spPr>
      </p:pic>
      <p:sp>
        <p:nvSpPr>
          <p:cNvPr id="8" name="Textplatzhalter 14"/>
          <p:cNvSpPr>
            <a:spLocks noGrp="1"/>
          </p:cNvSpPr>
          <p:nvPr>
            <p:ph type="body" sz="quarter" idx="11"/>
          </p:nvPr>
        </p:nvSpPr>
        <p:spPr>
          <a:xfrm>
            <a:off x="611188" y="4797772"/>
            <a:ext cx="6985000" cy="1079500"/>
          </a:xfrm>
          <a:prstGeom prst="rect">
            <a:avLst/>
          </a:prstGeom>
        </p:spPr>
        <p:txBody>
          <a:bodyPr/>
          <a:lstStyle>
            <a:lvl1pPr>
              <a:spcBef>
                <a:spcPts val="0"/>
              </a:spcBef>
              <a:spcAft>
                <a:spcPts val="800"/>
              </a:spcAft>
              <a:buNone/>
              <a:defRPr sz="1800">
                <a:latin typeface="Tahoma" pitchFamily="34" charset="0"/>
                <a:cs typeface="Tahoma" pitchFamily="34" charset="0"/>
              </a:defRPr>
            </a:lvl1pPr>
          </a:lstStyle>
          <a:p>
            <a:pPr lvl="0"/>
            <a:r>
              <a:rPr lang="de-DE"/>
              <a:t>Textmasterformate durch Klicken bearbeiten</a:t>
            </a:r>
          </a:p>
        </p:txBody>
      </p:sp>
      <p:sp>
        <p:nvSpPr>
          <p:cNvPr id="7" name="Textplatzhalter 12"/>
          <p:cNvSpPr>
            <a:spLocks noGrp="1"/>
          </p:cNvSpPr>
          <p:nvPr>
            <p:ph type="body" sz="quarter" idx="10"/>
          </p:nvPr>
        </p:nvSpPr>
        <p:spPr>
          <a:xfrm>
            <a:off x="611560" y="3501008"/>
            <a:ext cx="7920880" cy="720725"/>
          </a:xfrm>
          <a:prstGeom prst="rect">
            <a:avLst/>
          </a:prstGeom>
        </p:spPr>
        <p:txBody>
          <a:bodyPr/>
          <a:lstStyle>
            <a:lvl1pPr>
              <a:spcBef>
                <a:spcPts val="0"/>
              </a:spcBef>
              <a:spcAft>
                <a:spcPts val="800"/>
              </a:spcAft>
              <a:buNone/>
              <a:defRPr sz="2800" baseline="0">
                <a:solidFill>
                  <a:schemeClr val="bg1"/>
                </a:solidFill>
                <a:latin typeface="Tahoma" pitchFamily="34" charset="0"/>
                <a:cs typeface="Tahoma" pitchFamily="34" charset="0"/>
              </a:defRPr>
            </a:lvl1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5" r:id="rId2"/>
    <p:sldLayoutId id="2147483660" r:id="rId3"/>
    <p:sldLayoutId id="2147483649" r:id="rId4"/>
    <p:sldLayoutId id="2147483662" r:id="rId5"/>
    <p:sldLayoutId id="214748366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grueneautos.com/elektroautos-in-Deutschland" TargetMode="External"/><Relationship Id="rId7" Type="http://schemas.openxmlformats.org/officeDocument/2006/relationships/hyperlink" Target="https://www.zukunft-mobil-bw.de/newsletter/" TargetMode="External"/><Relationship Id="rId2" Type="http://schemas.openxmlformats.org/officeDocument/2006/relationships/hyperlink" Target="http://www.goingelectric.de/elektroautos" TargetMode="External"/><Relationship Id="rId1" Type="http://schemas.openxmlformats.org/officeDocument/2006/relationships/slideLayout" Target="../slideLayouts/slideLayout3.xml"/><Relationship Id="rId6" Type="http://schemas.openxmlformats.org/officeDocument/2006/relationships/hyperlink" Target="https://www.zukunftmobil-bw.de/" TargetMode="External"/><Relationship Id="rId5" Type="http://schemas.openxmlformats.org/officeDocument/2006/relationships/hyperlink" Target="https://docs.google.com/spreadsheets/d/16kV-_d05K9v-VYU8vgnigzvyBuwPwkPFAGSKrtmzw2E/edit#gid=0" TargetMode="External"/><Relationship Id="rId4" Type="http://schemas.openxmlformats.org/officeDocument/2006/relationships/hyperlink" Target="https://mein-auto-blog.de/alle-bev-im-ueberblic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maps.ladenetz.de/" TargetMode="External"/><Relationship Id="rId2" Type="http://schemas.openxmlformats.org/officeDocument/2006/relationships/hyperlink" Target="https://e-tankstellen-finder.com/at/de/elektrotankstellen" TargetMode="External"/><Relationship Id="rId1" Type="http://schemas.openxmlformats.org/officeDocument/2006/relationships/slideLayout" Target="../slideLayouts/slideLayout3.xml"/><Relationship Id="rId6" Type="http://schemas.openxmlformats.org/officeDocument/2006/relationships/hyperlink" Target="https://e-tankstellen-finder.com/de/de/directions" TargetMode="External"/><Relationship Id="rId5" Type="http://schemas.openxmlformats.org/officeDocument/2006/relationships/hyperlink" Target="http://www.goingelectric.de/" TargetMode="External"/><Relationship Id="rId4" Type="http://schemas.openxmlformats.org/officeDocument/2006/relationships/hyperlink" Target="http://www.smarttanken.d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platzhalter 3"/>
          <p:cNvSpPr>
            <a:spLocks noGrp="1"/>
          </p:cNvSpPr>
          <p:nvPr>
            <p:ph type="body" sz="quarter" idx="11"/>
          </p:nvPr>
        </p:nvSpPr>
        <p:spPr>
          <a:xfrm>
            <a:off x="611188" y="4797425"/>
            <a:ext cx="6985000" cy="1079500"/>
          </a:xfrm>
        </p:spPr>
        <p:txBody>
          <a:bodyPr/>
          <a:lstStyle/>
          <a:p>
            <a:pPr eaLnBrk="1" hangingPunct="1">
              <a:spcBef>
                <a:spcPct val="0"/>
              </a:spcBef>
            </a:pPr>
            <a:r>
              <a:rPr lang="de-DE" dirty="0"/>
              <a:t>Thomas Martens</a:t>
            </a:r>
          </a:p>
          <a:p>
            <a:pPr eaLnBrk="1" hangingPunct="1">
              <a:spcBef>
                <a:spcPct val="0"/>
              </a:spcBef>
            </a:pPr>
            <a:r>
              <a:rPr lang="de-DE" dirty="0"/>
              <a:t>Abteilungsleiter Strom / Netzleittechnik</a:t>
            </a:r>
          </a:p>
          <a:p>
            <a:pPr eaLnBrk="1" hangingPunct="1">
              <a:spcBef>
                <a:spcPct val="0"/>
              </a:spcBef>
            </a:pPr>
            <a:r>
              <a:rPr lang="de-DE" dirty="0"/>
              <a:t>Stadtwerke Sindelfingen GmbH</a:t>
            </a:r>
          </a:p>
        </p:txBody>
      </p:sp>
      <p:sp>
        <p:nvSpPr>
          <p:cNvPr id="7170" name="Textplatzhalter 2"/>
          <p:cNvSpPr>
            <a:spLocks noGrp="1"/>
          </p:cNvSpPr>
          <p:nvPr>
            <p:ph type="body" sz="quarter" idx="10"/>
          </p:nvPr>
        </p:nvSpPr>
        <p:spPr>
          <a:xfrm>
            <a:off x="611188" y="3573463"/>
            <a:ext cx="8137276" cy="935037"/>
          </a:xfrm>
        </p:spPr>
        <p:txBody>
          <a:bodyPr rtlCol="0">
            <a:normAutofit/>
          </a:bodyPr>
          <a:lstStyle/>
          <a:p>
            <a:pPr marL="0" indent="0" eaLnBrk="1" fontAlgn="auto" hangingPunct="1">
              <a:spcBef>
                <a:spcPct val="0"/>
              </a:spcBef>
              <a:buFont typeface="Arial" pitchFamily="34" charset="0"/>
              <a:buNone/>
              <a:defRPr/>
            </a:pPr>
            <a:r>
              <a:rPr lang="de-DE" sz="2400" dirty="0"/>
              <a:t>Alternative Antriebe</a:t>
            </a:r>
          </a:p>
          <a:p>
            <a:pPr marL="0" indent="0" eaLnBrk="1" fontAlgn="auto" hangingPunct="1">
              <a:spcBef>
                <a:spcPct val="0"/>
              </a:spcBef>
              <a:buFont typeface="Arial" pitchFamily="34" charset="0"/>
              <a:buNone/>
              <a:defRPr/>
            </a:pPr>
            <a:r>
              <a:rPr lang="de-DE" sz="1700" dirty="0"/>
              <a:t>Umsetzung der Klimaschutzziele</a:t>
            </a:r>
          </a:p>
        </p:txBody>
      </p:sp>
      <p:sp>
        <p:nvSpPr>
          <p:cNvPr id="8196" name="Textfeld 3"/>
          <p:cNvSpPr txBox="1">
            <a:spLocks noChangeArrowheads="1"/>
          </p:cNvSpPr>
          <p:nvPr/>
        </p:nvSpPr>
        <p:spPr bwMode="auto">
          <a:xfrm>
            <a:off x="611560" y="6165850"/>
            <a:ext cx="2592387" cy="326821"/>
          </a:xfrm>
          <a:prstGeom prst="rect">
            <a:avLst/>
          </a:prstGeom>
          <a:noFill/>
          <a:ln w="9525">
            <a:noFill/>
            <a:miter lim="800000"/>
            <a:headEnd/>
            <a:tailEnd/>
          </a:ln>
        </p:spPr>
        <p:txBody>
          <a:bodyPr>
            <a:spAutoFit/>
          </a:bodyPr>
          <a:lstStyle/>
          <a:p>
            <a:pPr>
              <a:lnSpc>
                <a:spcPts val="2000"/>
              </a:lnSpc>
            </a:pPr>
            <a:r>
              <a:rPr lang="de-DE" sz="1600" dirty="0">
                <a:latin typeface="Tahoma" pitchFamily="34" charset="0"/>
                <a:cs typeface="Tahoma" pitchFamily="34" charset="0"/>
              </a:rPr>
              <a:t>23. Juni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platzhalter 2"/>
          <p:cNvSpPr>
            <a:spLocks noGrp="1"/>
          </p:cNvSpPr>
          <p:nvPr>
            <p:ph type="body" sz="quarter" idx="10"/>
          </p:nvPr>
        </p:nvSpPr>
        <p:spPr>
          <a:xfrm>
            <a:off x="611188" y="3573463"/>
            <a:ext cx="8137276" cy="935037"/>
          </a:xfrm>
        </p:spPr>
        <p:txBody>
          <a:bodyPr rtlCol="0">
            <a:normAutofit/>
          </a:bodyPr>
          <a:lstStyle/>
          <a:p>
            <a:pPr marL="0" indent="0" eaLnBrk="1" fontAlgn="auto" hangingPunct="1">
              <a:spcBef>
                <a:spcPct val="0"/>
              </a:spcBef>
              <a:buFont typeface="Arial" pitchFamily="34" charset="0"/>
              <a:buNone/>
              <a:defRPr/>
            </a:pPr>
            <a:r>
              <a:rPr lang="de-DE" sz="2400" dirty="0"/>
              <a:t>Die Elektromobilität</a:t>
            </a:r>
          </a:p>
          <a:p>
            <a:pPr marL="0" indent="0" eaLnBrk="1" fontAlgn="auto" hangingPunct="1">
              <a:spcBef>
                <a:spcPct val="0"/>
              </a:spcBef>
              <a:buFont typeface="Arial" pitchFamily="34" charset="0"/>
              <a:buNone/>
              <a:defRPr/>
            </a:pPr>
            <a:r>
              <a:rPr lang="de-DE" sz="1700" dirty="0"/>
              <a:t>Auswirkung auf die Netzinfrastruktur</a:t>
            </a:r>
          </a:p>
        </p:txBody>
      </p:sp>
      <p:sp>
        <p:nvSpPr>
          <p:cNvPr id="8196" name="Textfeld 3"/>
          <p:cNvSpPr txBox="1">
            <a:spLocks noChangeArrowheads="1"/>
          </p:cNvSpPr>
          <p:nvPr/>
        </p:nvSpPr>
        <p:spPr bwMode="auto">
          <a:xfrm>
            <a:off x="611560" y="6165850"/>
            <a:ext cx="2592387" cy="326821"/>
          </a:xfrm>
          <a:prstGeom prst="rect">
            <a:avLst/>
          </a:prstGeom>
          <a:noFill/>
          <a:ln w="9525">
            <a:noFill/>
            <a:miter lim="800000"/>
            <a:headEnd/>
            <a:tailEnd/>
          </a:ln>
        </p:spPr>
        <p:txBody>
          <a:bodyPr>
            <a:spAutoFit/>
          </a:bodyPr>
          <a:lstStyle/>
          <a:p>
            <a:pPr>
              <a:lnSpc>
                <a:spcPts val="2000"/>
              </a:lnSpc>
            </a:pPr>
            <a:r>
              <a:rPr lang="de-DE" sz="1600" dirty="0">
                <a:latin typeface="Tahoma" pitchFamily="34" charset="0"/>
                <a:cs typeface="Tahoma" pitchFamily="34" charset="0"/>
              </a:rPr>
              <a:t>23. Juni 2020</a:t>
            </a:r>
          </a:p>
        </p:txBody>
      </p:sp>
    </p:spTree>
    <p:extLst>
      <p:ext uri="{BB962C8B-B14F-4D97-AF65-F5344CB8AC3E}">
        <p14:creationId xmlns:p14="http://schemas.microsoft.com/office/powerpoint/2010/main" val="268634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Grundlagen zur Elektromobilität</a:t>
            </a:r>
          </a:p>
          <a:p>
            <a:pPr>
              <a:spcBef>
                <a:spcPct val="0"/>
              </a:spcBef>
            </a:pPr>
            <a:r>
              <a:rPr altLang="de-DE" sz="1400" dirty="0"/>
              <a:t>Das Elektroauto</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Inhaltsplatzhalter 2"/>
          <p:cNvSpPr txBox="1">
            <a:spLocks/>
          </p:cNvSpPr>
          <p:nvPr/>
        </p:nvSpPr>
        <p:spPr>
          <a:xfrm>
            <a:off x="336000" y="1220401"/>
            <a:ext cx="7044312" cy="5058168"/>
          </a:xfrm>
          <a:prstGeom prst="rect">
            <a:avLst/>
          </a:prstGeom>
          <a:noFill/>
        </p:spPr>
        <p:txBody>
          <a:bodyPr wrap="square" rtlCol="0">
            <a:normAutofit/>
          </a:bodyPr>
          <a:lstStyle>
            <a:lvl1pPr marL="0" indent="-342900" algn="l" defTabSz="914400" rtl="0" eaLnBrk="1" latinLnBrk="0" hangingPunct="1">
              <a:spcBef>
                <a:spcPts val="0"/>
              </a:spcBef>
              <a:spcAft>
                <a:spcPts val="800"/>
              </a:spcAft>
              <a:buFont typeface="Arial" pitchFamily="34" charset="0"/>
              <a:buNone/>
              <a:defRPr lang="de-DE" sz="2000" b="0" kern="1200" smtClean="0">
                <a:solidFill>
                  <a:srgbClr val="C90B21"/>
                </a:solidFill>
                <a:latin typeface="Tahoma" pitchFamily="34" charset="0"/>
                <a:ea typeface="+mn-ea"/>
                <a:cs typeface="Tahoma" pitchFamily="34" charset="0"/>
              </a:defRPr>
            </a:lvl1pPr>
            <a:lvl2pPr marL="0" indent="-28575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2pPr>
            <a:lvl3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3pPr>
            <a:lvl4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4pPr>
            <a:lvl5pPr marL="0" indent="-228600" algn="l" defTabSz="914400" rtl="0" eaLnBrk="1" latinLnBrk="0" hangingPunct="1">
              <a:spcBef>
                <a:spcPct val="20000"/>
              </a:spcBef>
              <a:spcAft>
                <a:spcPts val="600"/>
              </a:spcAft>
              <a:buFont typeface="Arial" pitchFamily="34" charset="0"/>
              <a:buChar char="»"/>
              <a:defRPr lang="de-DE" sz="2400" b="0" kern="1200" dirty="0" smtClean="0">
                <a:solidFill>
                  <a:schemeClr val="bg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a:solidFill>
                  <a:schemeClr val="tx1"/>
                </a:solidFill>
                <a:latin typeface="+mn-lt"/>
              </a:rPr>
              <a:t>E-Auto:</a:t>
            </a:r>
          </a:p>
          <a:p>
            <a:pPr marL="342900">
              <a:buFont typeface="Arial" pitchFamily="34" charset="0"/>
              <a:buChar char="•"/>
            </a:pPr>
            <a:r>
              <a:rPr lang="de-DE" sz="1600" dirty="0">
                <a:solidFill>
                  <a:schemeClr val="tx1"/>
                </a:solidFill>
                <a:latin typeface="+mn-lt"/>
              </a:rPr>
              <a:t>Batteriekapazität zwischen 8 kWh (</a:t>
            </a:r>
            <a:r>
              <a:rPr lang="de-DE" sz="1600" dirty="0" err="1">
                <a:solidFill>
                  <a:schemeClr val="tx1"/>
                </a:solidFill>
                <a:latin typeface="+mn-lt"/>
              </a:rPr>
              <a:t>Plugin</a:t>
            </a:r>
            <a:r>
              <a:rPr lang="de-DE" sz="1600" dirty="0">
                <a:solidFill>
                  <a:schemeClr val="tx1"/>
                </a:solidFill>
                <a:latin typeface="+mn-lt"/>
              </a:rPr>
              <a:t>-Hybrid) und 100 kWh (Tesla Model S)</a:t>
            </a:r>
          </a:p>
          <a:p>
            <a:pPr marL="342900">
              <a:buFont typeface="Arial" pitchFamily="34" charset="0"/>
              <a:buChar char="•"/>
            </a:pPr>
            <a:r>
              <a:rPr lang="de-DE" sz="1600" dirty="0">
                <a:solidFill>
                  <a:schemeClr val="tx1"/>
                </a:solidFill>
                <a:latin typeface="+mn-lt"/>
              </a:rPr>
              <a:t>Ein e-Auto verbraucht zwischen 15 und 25 kWh Strom auf 100 km Fahrstrecke. 20 kWh/100 km sind ein recht guter „Daumenwert“</a:t>
            </a:r>
          </a:p>
          <a:p>
            <a:pPr marL="342900">
              <a:buFont typeface="Arial" pitchFamily="34" charset="0"/>
              <a:buChar char="•"/>
            </a:pPr>
            <a:r>
              <a:rPr lang="de-DE" sz="1600" dirty="0">
                <a:solidFill>
                  <a:schemeClr val="tx1"/>
                </a:solidFill>
                <a:latin typeface="+mn-lt"/>
              </a:rPr>
              <a:t>Ein Auto fährt üblicherweise 30 km am Tag (Wir rechnen mit 50 km </a:t>
            </a:r>
            <a:r>
              <a:rPr lang="de-DE" sz="1600" dirty="0">
                <a:solidFill>
                  <a:schemeClr val="tx1"/>
                </a:solidFill>
                <a:latin typeface="+mn-lt"/>
                <a:sym typeface="Wingdings" panose="05000000000000000000" pitchFamily="2" charset="2"/>
              </a:rPr>
              <a:t> 10 kWh/d)</a:t>
            </a:r>
            <a:endParaRPr lang="de-DE" sz="1600" dirty="0">
              <a:solidFill>
                <a:schemeClr val="tx1"/>
              </a:solidFill>
              <a:latin typeface="+mn-lt"/>
            </a:endParaRPr>
          </a:p>
          <a:p>
            <a:pPr marL="342900">
              <a:buFont typeface="Arial" pitchFamily="34" charset="0"/>
              <a:buChar char="•"/>
            </a:pPr>
            <a:r>
              <a:rPr lang="de-DE" sz="1600" dirty="0">
                <a:solidFill>
                  <a:schemeClr val="tx1"/>
                </a:solidFill>
                <a:latin typeface="+mn-lt"/>
              </a:rPr>
              <a:t>Die meisten (reinen) e-Autos können mit Wechselstrom (AC) oder</a:t>
            </a:r>
            <a:br>
              <a:rPr lang="de-DE" sz="1600" dirty="0">
                <a:solidFill>
                  <a:schemeClr val="tx1"/>
                </a:solidFill>
                <a:latin typeface="+mn-lt"/>
              </a:rPr>
            </a:br>
            <a:r>
              <a:rPr lang="de-DE" sz="1600" dirty="0">
                <a:solidFill>
                  <a:schemeClr val="tx1"/>
                </a:solidFill>
                <a:latin typeface="+mn-lt"/>
              </a:rPr>
              <a:t> Gleichstrom (DC) geladen werden. Die Fahrzeuge sind dabei in </a:t>
            </a:r>
            <a:br>
              <a:rPr lang="de-DE" sz="1600" dirty="0">
                <a:solidFill>
                  <a:schemeClr val="tx1"/>
                </a:solidFill>
                <a:latin typeface="+mn-lt"/>
              </a:rPr>
            </a:br>
            <a:r>
              <a:rPr lang="de-DE" sz="1600" dirty="0">
                <a:solidFill>
                  <a:schemeClr val="tx1"/>
                </a:solidFill>
                <a:latin typeface="+mn-lt"/>
              </a:rPr>
              <a:t>der maximalen Ladeleistung je nach Hersteller und Ausstattungs-</a:t>
            </a:r>
            <a:br>
              <a:rPr lang="de-DE" sz="1600" dirty="0">
                <a:solidFill>
                  <a:schemeClr val="tx1"/>
                </a:solidFill>
                <a:latin typeface="+mn-lt"/>
              </a:rPr>
            </a:br>
            <a:r>
              <a:rPr lang="de-DE" sz="1600" dirty="0">
                <a:solidFill>
                  <a:schemeClr val="tx1"/>
                </a:solidFill>
                <a:latin typeface="+mn-lt"/>
              </a:rPr>
              <a:t>variante unterschiedlich ausgestattet. Typische Ladeleistungen </a:t>
            </a:r>
            <a:br>
              <a:rPr lang="de-DE" sz="1600" dirty="0">
                <a:solidFill>
                  <a:schemeClr val="tx1"/>
                </a:solidFill>
                <a:latin typeface="+mn-lt"/>
              </a:rPr>
            </a:br>
            <a:r>
              <a:rPr lang="de-DE" sz="1600" dirty="0">
                <a:solidFill>
                  <a:schemeClr val="tx1"/>
                </a:solidFill>
                <a:latin typeface="+mn-lt"/>
              </a:rPr>
              <a:t>AC sind derzeit 7,2 bis 22 kW; DC können die meisten Elektro-</a:t>
            </a:r>
            <a:br>
              <a:rPr lang="de-DE" sz="1600" dirty="0">
                <a:solidFill>
                  <a:schemeClr val="tx1"/>
                </a:solidFill>
                <a:latin typeface="+mn-lt"/>
              </a:rPr>
            </a:br>
            <a:r>
              <a:rPr lang="de-DE" sz="1600" dirty="0" err="1">
                <a:solidFill>
                  <a:schemeClr val="tx1"/>
                </a:solidFill>
                <a:latin typeface="+mn-lt"/>
              </a:rPr>
              <a:t>autos</a:t>
            </a:r>
            <a:r>
              <a:rPr lang="de-DE" sz="1600" dirty="0">
                <a:solidFill>
                  <a:schemeClr val="tx1"/>
                </a:solidFill>
                <a:latin typeface="+mn-lt"/>
              </a:rPr>
              <a:t> mit 50 oder mehr kW geladen werden.</a:t>
            </a:r>
          </a:p>
          <a:p>
            <a:pPr marL="342900">
              <a:buFont typeface="Arial" pitchFamily="34" charset="0"/>
              <a:buChar char="•"/>
            </a:pPr>
            <a:r>
              <a:rPr lang="de-DE" sz="1600" dirty="0">
                <a:solidFill>
                  <a:schemeClr val="tx1"/>
                </a:solidFill>
                <a:latin typeface="+mn-lt"/>
              </a:rPr>
              <a:t>E-Autos reduzieren die Ladeleistung, wenn die Batterie mehr als 80% voll geladen ist. </a:t>
            </a:r>
            <a:br>
              <a:rPr lang="de-DE" sz="1600" dirty="0">
                <a:solidFill>
                  <a:schemeClr val="tx1"/>
                </a:solidFill>
                <a:latin typeface="+mn-lt"/>
              </a:rPr>
            </a:br>
            <a:r>
              <a:rPr lang="de-DE" sz="1600" dirty="0">
                <a:solidFill>
                  <a:schemeClr val="tx1"/>
                </a:solidFill>
                <a:latin typeface="+mn-lt"/>
              </a:rPr>
              <a:t>Je voller die Batterie umso geringer die angeforderte </a:t>
            </a:r>
            <a:br>
              <a:rPr lang="de-DE" sz="1600" dirty="0">
                <a:solidFill>
                  <a:schemeClr val="tx1"/>
                </a:solidFill>
                <a:latin typeface="+mn-lt"/>
              </a:rPr>
            </a:br>
            <a:r>
              <a:rPr lang="de-DE" sz="1600" dirty="0">
                <a:solidFill>
                  <a:schemeClr val="tx1"/>
                </a:solidFill>
                <a:latin typeface="+mn-lt"/>
              </a:rPr>
              <a:t>Ladeleistung.  </a:t>
            </a:r>
          </a:p>
          <a:p>
            <a:pPr marL="342900">
              <a:buFont typeface="Arial" pitchFamily="34" charset="0"/>
              <a:buChar char="•"/>
            </a:pPr>
            <a:endParaRPr lang="de-DE" sz="1600" dirty="0">
              <a:solidFill>
                <a:schemeClr val="tx1"/>
              </a:solidFill>
              <a:latin typeface="+mn-lt"/>
            </a:endParaRPr>
          </a:p>
          <a:p>
            <a:pPr marL="342900">
              <a:buFont typeface="Arial" pitchFamily="34" charset="0"/>
              <a:buChar char="•"/>
            </a:pPr>
            <a:endParaRPr lang="de-DE" sz="1600" dirty="0">
              <a:solidFill>
                <a:schemeClr val="tx1"/>
              </a:solidFill>
              <a:latin typeface="+mn-lt"/>
            </a:endParaRPr>
          </a:p>
          <a:p>
            <a:pPr marL="342900">
              <a:buFont typeface="Arial" pitchFamily="34" charset="0"/>
              <a:buChar char="•"/>
            </a:pPr>
            <a:endParaRPr lang="de-DE" sz="1600" dirty="0">
              <a:solidFill>
                <a:schemeClr val="tx1"/>
              </a:solidFill>
              <a:latin typeface="+mn-lt"/>
            </a:endParaRPr>
          </a:p>
        </p:txBody>
      </p:sp>
      <p:pic>
        <p:nvPicPr>
          <p:cNvPr id="18" name="Grafi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441" y="2851548"/>
            <a:ext cx="2380592" cy="1584176"/>
          </a:xfrm>
          <a:prstGeom prst="rect">
            <a:avLst/>
          </a:prstGeom>
        </p:spPr>
      </p:pic>
    </p:spTree>
    <p:extLst>
      <p:ext uri="{BB962C8B-B14F-4D97-AF65-F5344CB8AC3E}">
        <p14:creationId xmlns:p14="http://schemas.microsoft.com/office/powerpoint/2010/main" val="369283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83568" y="1302633"/>
            <a:ext cx="7632848" cy="1118255"/>
          </a:xfrm>
          <a:prstGeom prst="rect">
            <a:avLst/>
          </a:prstGeom>
          <a:noFill/>
        </p:spPr>
        <p:txBody>
          <a:bodyPr wrap="square" rtlCol="0">
            <a:spAutoFit/>
          </a:bodyPr>
          <a:lstStyle/>
          <a:p>
            <a:pPr marL="285750" indent="-285750">
              <a:lnSpc>
                <a:spcPts val="2000"/>
              </a:lnSpc>
              <a:buFontTx/>
              <a:buChar char="-"/>
            </a:pPr>
            <a:r>
              <a:rPr lang="de-DE" sz="1600" b="1" dirty="0">
                <a:cs typeface="Tahoma" pitchFamily="34" charset="0"/>
              </a:rPr>
              <a:t>Elektrofahrzeuge</a:t>
            </a:r>
            <a:br>
              <a:rPr lang="de-DE" sz="1600" b="1" dirty="0">
                <a:cs typeface="Tahoma" pitchFamily="34" charset="0"/>
              </a:rPr>
            </a:br>
            <a:r>
              <a:rPr lang="de-DE" sz="1600" dirty="0">
                <a:cs typeface="Tahoma" pitchFamily="34" charset="0"/>
              </a:rPr>
              <a:t>Die Reichweiten bei den Elektrofahrzeugen ist in erster Linie von der Speicherkapazität</a:t>
            </a:r>
            <a:br>
              <a:rPr lang="de-DE" sz="1600" dirty="0">
                <a:cs typeface="Tahoma" pitchFamily="34" charset="0"/>
              </a:rPr>
            </a:br>
            <a:r>
              <a:rPr lang="de-DE" sz="1600" dirty="0">
                <a:cs typeface="Tahoma" pitchFamily="34" charset="0"/>
              </a:rPr>
              <a:t>abhängig. Dazu kommt je nach Fahrweise und Fahrzeugtyp der Verbrauch hinzu.</a:t>
            </a:r>
          </a:p>
          <a:p>
            <a:pPr>
              <a:lnSpc>
                <a:spcPts val="2000"/>
              </a:lnSpc>
              <a:tabLst>
                <a:tab pos="355600" algn="l"/>
              </a:tabLst>
            </a:pPr>
            <a:r>
              <a:rPr lang="de-DE" sz="1600" dirty="0">
                <a:cs typeface="Tahoma" pitchFamily="34" charset="0"/>
              </a:rPr>
              <a:t>	</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25641" r="13041"/>
          <a:stretch/>
        </p:blipFill>
        <p:spPr>
          <a:xfrm>
            <a:off x="713672" y="2636912"/>
            <a:ext cx="4703501" cy="3068210"/>
          </a:xfrm>
          <a:prstGeom prst="rect">
            <a:avLst/>
          </a:prstGeom>
        </p:spPr>
      </p:pic>
      <p:sp>
        <p:nvSpPr>
          <p:cNvPr id="20" name="Textfeld 19"/>
          <p:cNvSpPr txBox="1"/>
          <p:nvPr/>
        </p:nvSpPr>
        <p:spPr>
          <a:xfrm>
            <a:off x="5436096" y="3309952"/>
            <a:ext cx="3303092" cy="1631216"/>
          </a:xfrm>
          <a:prstGeom prst="rect">
            <a:avLst/>
          </a:prstGeom>
          <a:noFill/>
        </p:spPr>
        <p:txBody>
          <a:bodyPr wrap="square" rtlCol="0">
            <a:spAutoFit/>
          </a:bodyPr>
          <a:lstStyle/>
          <a:p>
            <a:pPr>
              <a:lnSpc>
                <a:spcPts val="2000"/>
              </a:lnSpc>
              <a:tabLst>
                <a:tab pos="355600" algn="l"/>
              </a:tabLst>
            </a:pPr>
            <a:r>
              <a:rPr lang="de-DE" sz="1600" b="1" dirty="0">
                <a:cs typeface="Tahoma" pitchFamily="34" charset="0"/>
              </a:rPr>
              <a:t>Ladezeiten und Reichweiten: </a:t>
            </a:r>
            <a:br>
              <a:rPr lang="de-DE" sz="1600" b="1" dirty="0">
                <a:cs typeface="Tahoma" pitchFamily="34" charset="0"/>
              </a:rPr>
            </a:br>
            <a:r>
              <a:rPr lang="de-DE" sz="1000" dirty="0">
                <a:cs typeface="Tahoma" pitchFamily="34" charset="0"/>
              </a:rPr>
              <a:t>(11 KW Ladeleistung sowie 20 kWh/100km Verbrauch)</a:t>
            </a:r>
          </a:p>
          <a:p>
            <a:pPr>
              <a:lnSpc>
                <a:spcPts val="2000"/>
              </a:lnSpc>
              <a:tabLst>
                <a:tab pos="355600" algn="l"/>
              </a:tabLst>
            </a:pPr>
            <a:r>
              <a:rPr lang="de-DE" sz="1600" dirty="0">
                <a:cs typeface="Tahoma" pitchFamily="34" charset="0"/>
              </a:rPr>
              <a:t>Kapazität	 Ladedauer    Reichweite</a:t>
            </a:r>
            <a:br>
              <a:rPr lang="de-DE" sz="1600" dirty="0">
                <a:cs typeface="Tahoma" pitchFamily="34" charset="0"/>
              </a:rPr>
            </a:br>
            <a:r>
              <a:rPr lang="de-DE" sz="1600" dirty="0">
                <a:cs typeface="Tahoma" pitchFamily="34" charset="0"/>
              </a:rPr>
              <a:t>20 kWh	    ca. 2 h	    ca. 100 km</a:t>
            </a:r>
          </a:p>
          <a:p>
            <a:pPr>
              <a:lnSpc>
                <a:spcPts val="2000"/>
              </a:lnSpc>
              <a:tabLst>
                <a:tab pos="355600" algn="l"/>
              </a:tabLst>
            </a:pPr>
            <a:r>
              <a:rPr lang="de-DE" sz="1600" dirty="0">
                <a:cs typeface="Tahoma" pitchFamily="34" charset="0"/>
              </a:rPr>
              <a:t>50 kWh	    ca. 5 h	    ca. 250 km</a:t>
            </a:r>
          </a:p>
          <a:p>
            <a:pPr>
              <a:lnSpc>
                <a:spcPts val="2000"/>
              </a:lnSpc>
              <a:tabLst>
                <a:tab pos="355600" algn="l"/>
              </a:tabLst>
            </a:pPr>
            <a:r>
              <a:rPr lang="de-DE" sz="1600" dirty="0">
                <a:cs typeface="Tahoma" pitchFamily="34" charset="0"/>
              </a:rPr>
              <a:t>80 kWh	    ca. 8 h	    ca. 400 km</a:t>
            </a:r>
          </a:p>
        </p:txBody>
      </p:sp>
      <p:grpSp>
        <p:nvGrpSpPr>
          <p:cNvPr id="21" name="Gruppieren 20"/>
          <p:cNvGrpSpPr/>
          <p:nvPr/>
        </p:nvGrpSpPr>
        <p:grpSpPr>
          <a:xfrm>
            <a:off x="1187624" y="2924944"/>
            <a:ext cx="3744416" cy="1080120"/>
            <a:chOff x="4211960" y="2276872"/>
            <a:chExt cx="3744416" cy="1080120"/>
          </a:xfrm>
        </p:grpSpPr>
        <p:sp>
          <p:nvSpPr>
            <p:cNvPr id="22" name="Abgerundetes Rechteck 21"/>
            <p:cNvSpPr/>
            <p:nvPr/>
          </p:nvSpPr>
          <p:spPr>
            <a:xfrm>
              <a:off x="4211960" y="2276872"/>
              <a:ext cx="374441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b="1" dirty="0">
                  <a:solidFill>
                    <a:schemeClr val="tx1"/>
                  </a:solidFill>
                </a:rPr>
                <a:t>Bsp.: Betankung Dieselfahrzeug:</a:t>
              </a:r>
            </a:p>
            <a:p>
              <a:endParaRPr lang="de-DE" dirty="0">
                <a:solidFill>
                  <a:schemeClr val="tx1"/>
                </a:solidFill>
              </a:endParaRPr>
            </a:p>
            <a:p>
              <a:r>
                <a:rPr lang="de-DE" dirty="0">
                  <a:solidFill>
                    <a:schemeClr val="tx1"/>
                  </a:solidFill>
                </a:rPr>
                <a:t>80 l in 3 Minuten 	     16.000 </a:t>
              </a:r>
              <a:r>
                <a:rPr lang="de-DE" dirty="0" err="1">
                  <a:solidFill>
                    <a:schemeClr val="tx1"/>
                  </a:solidFill>
                </a:rPr>
                <a:t>kW</a:t>
              </a:r>
              <a:endParaRPr lang="de-DE" dirty="0">
                <a:solidFill>
                  <a:schemeClr val="tx1"/>
                </a:solidFill>
              </a:endParaRPr>
            </a:p>
          </p:txBody>
        </p:sp>
        <p:sp>
          <p:nvSpPr>
            <p:cNvPr id="25" name="Pfeil nach rechts 24"/>
            <p:cNvSpPr/>
            <p:nvPr/>
          </p:nvSpPr>
          <p:spPr>
            <a:xfrm>
              <a:off x="6084168" y="3012066"/>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p:cNvGrpSpPr/>
          <p:nvPr/>
        </p:nvGrpSpPr>
        <p:grpSpPr>
          <a:xfrm>
            <a:off x="1085202" y="4293096"/>
            <a:ext cx="3960440" cy="1080120"/>
            <a:chOff x="4211960" y="2276872"/>
            <a:chExt cx="3960440" cy="1080120"/>
          </a:xfrm>
        </p:grpSpPr>
        <p:sp>
          <p:nvSpPr>
            <p:cNvPr id="27" name="Abgerundetes Rechteck 26"/>
            <p:cNvSpPr/>
            <p:nvPr/>
          </p:nvSpPr>
          <p:spPr>
            <a:xfrm>
              <a:off x="4211960" y="2276872"/>
              <a:ext cx="3960440"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b="1" dirty="0">
                  <a:solidFill>
                    <a:schemeClr val="tx1"/>
                  </a:solidFill>
                </a:rPr>
                <a:t>Bsp.: Betankung Tesla an Steckdose</a:t>
              </a:r>
              <a:br>
                <a:rPr lang="de-DE" b="1" dirty="0">
                  <a:solidFill>
                    <a:schemeClr val="tx1"/>
                  </a:solidFill>
                </a:rPr>
              </a:br>
              <a:endParaRPr lang="de-DE" dirty="0">
                <a:solidFill>
                  <a:schemeClr val="tx1"/>
                </a:solidFill>
              </a:endParaRPr>
            </a:p>
            <a:p>
              <a:r>
                <a:rPr lang="de-DE" dirty="0">
                  <a:solidFill>
                    <a:schemeClr val="tx1"/>
                  </a:solidFill>
                </a:rPr>
                <a:t>100 </a:t>
              </a:r>
              <a:r>
                <a:rPr lang="de-DE" dirty="0" err="1">
                  <a:solidFill>
                    <a:schemeClr val="tx1"/>
                  </a:solidFill>
                </a:rPr>
                <a:t>kWh</a:t>
              </a:r>
              <a:r>
                <a:rPr lang="de-DE" dirty="0">
                  <a:solidFill>
                    <a:schemeClr val="tx1"/>
                  </a:solidFill>
                </a:rPr>
                <a:t> mit 2,5 </a:t>
              </a:r>
              <a:r>
                <a:rPr lang="de-DE" dirty="0" err="1">
                  <a:solidFill>
                    <a:schemeClr val="tx1"/>
                  </a:solidFill>
                </a:rPr>
                <a:t>kW</a:t>
              </a:r>
              <a:r>
                <a:rPr lang="de-DE" dirty="0">
                  <a:solidFill>
                    <a:schemeClr val="tx1"/>
                  </a:solidFill>
                </a:rPr>
                <a:t>       40 h (1 ½ Tage)</a:t>
              </a:r>
            </a:p>
          </p:txBody>
        </p:sp>
        <p:sp>
          <p:nvSpPr>
            <p:cNvPr id="31" name="Pfeil nach rechts 30"/>
            <p:cNvSpPr/>
            <p:nvPr/>
          </p:nvSpPr>
          <p:spPr>
            <a:xfrm>
              <a:off x="6300192" y="3012066"/>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platzhalter 1"/>
          <p:cNvSpPr>
            <a:spLocks noGrp="1"/>
          </p:cNvSpPr>
          <p:nvPr>
            <p:ph type="body" sz="quarter" idx="10"/>
          </p:nvPr>
        </p:nvSpPr>
        <p:spPr>
          <a:xfrm>
            <a:off x="458788" y="188913"/>
            <a:ext cx="8280400" cy="718145"/>
          </a:xfrm>
        </p:spPr>
        <p:txBody>
          <a:bodyPr/>
          <a:lstStyle/>
          <a:p>
            <a:pPr>
              <a:spcBef>
                <a:spcPct val="0"/>
              </a:spcBef>
            </a:pPr>
            <a:r>
              <a:rPr altLang="de-DE" dirty="0"/>
              <a:t>Grundlagen zur Elektromobilität</a:t>
            </a:r>
          </a:p>
          <a:p>
            <a:pPr>
              <a:spcBef>
                <a:spcPct val="0"/>
              </a:spcBef>
            </a:pPr>
            <a:r>
              <a:rPr altLang="de-DE" sz="1400" dirty="0"/>
              <a:t>Das Elektroauto</a:t>
            </a:r>
            <a:endParaRPr altLang="de-DE" dirty="0"/>
          </a:p>
        </p:txBody>
      </p:sp>
    </p:spTree>
    <p:extLst>
      <p:ext uri="{BB962C8B-B14F-4D97-AF65-F5344CB8AC3E}">
        <p14:creationId xmlns:p14="http://schemas.microsoft.com/office/powerpoint/2010/main" val="34707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352" y="1214835"/>
            <a:ext cx="2133600" cy="2133600"/>
          </a:xfrm>
          <a:prstGeom prst="rect">
            <a:avLst/>
          </a:prstGeom>
        </p:spPr>
      </p:pic>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Grundlagen zur Elektromobilität</a:t>
            </a:r>
          </a:p>
          <a:p>
            <a:pPr>
              <a:spcBef>
                <a:spcPct val="0"/>
              </a:spcBef>
            </a:pPr>
            <a:r>
              <a:rPr altLang="de-DE" sz="1400" dirty="0"/>
              <a:t>Die Ladeinfrastruktur</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p:cNvSpPr txBox="1">
            <a:spLocks/>
          </p:cNvSpPr>
          <p:nvPr/>
        </p:nvSpPr>
        <p:spPr>
          <a:xfrm>
            <a:off x="336000" y="1220401"/>
            <a:ext cx="6540256" cy="3559949"/>
          </a:xfrm>
          <a:prstGeom prst="rect">
            <a:avLst/>
          </a:prstGeom>
          <a:noFill/>
        </p:spPr>
        <p:txBody>
          <a:bodyPr wrap="square" rtlCol="0">
            <a:spAutoFit/>
          </a:bodyPr>
          <a:lstStyle>
            <a:lvl1pPr marL="0" indent="-342900" algn="l" defTabSz="914400" rtl="0" eaLnBrk="1" latinLnBrk="0" hangingPunct="1">
              <a:spcBef>
                <a:spcPts val="0"/>
              </a:spcBef>
              <a:spcAft>
                <a:spcPts val="800"/>
              </a:spcAft>
              <a:buFont typeface="Arial" pitchFamily="34" charset="0"/>
              <a:buNone/>
              <a:defRPr lang="de-DE" sz="2000" b="0" kern="1200" smtClean="0">
                <a:solidFill>
                  <a:srgbClr val="C90B21"/>
                </a:solidFill>
                <a:latin typeface="Tahoma" pitchFamily="34" charset="0"/>
                <a:ea typeface="+mn-ea"/>
                <a:cs typeface="Tahoma" pitchFamily="34" charset="0"/>
              </a:defRPr>
            </a:lvl1pPr>
            <a:lvl2pPr marL="0" indent="-28575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2pPr>
            <a:lvl3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3pPr>
            <a:lvl4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4pPr>
            <a:lvl5pPr marL="0" indent="-228600" algn="l" defTabSz="914400" rtl="0" eaLnBrk="1" latinLnBrk="0" hangingPunct="1">
              <a:spcBef>
                <a:spcPct val="20000"/>
              </a:spcBef>
              <a:spcAft>
                <a:spcPts val="600"/>
              </a:spcAft>
              <a:buFont typeface="Arial" pitchFamily="34" charset="0"/>
              <a:buChar char="»"/>
              <a:defRPr lang="de-DE" sz="2400" b="0" kern="1200" dirty="0" smtClean="0">
                <a:solidFill>
                  <a:schemeClr val="bg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dirty="0">
                <a:solidFill>
                  <a:schemeClr val="tx1"/>
                </a:solidFill>
                <a:latin typeface="+mn-lt"/>
              </a:rPr>
              <a:t>Ladeinfrastruktur:</a:t>
            </a:r>
          </a:p>
          <a:p>
            <a:pPr marL="342900">
              <a:buFont typeface="Arial" pitchFamily="34" charset="0"/>
              <a:buChar char="•"/>
            </a:pPr>
            <a:r>
              <a:rPr lang="de-DE" sz="1600" dirty="0">
                <a:solidFill>
                  <a:schemeClr val="tx1"/>
                </a:solidFill>
                <a:latin typeface="+mn-lt"/>
              </a:rPr>
              <a:t>Wechselstromladung (AC) ist üblicherweise langsamer. Die Ladeleistung kann je nach Hardware zwischen 2,3 („Notladekabel“) und 22 kW liegen (in ganz seltenen Fällen 43 kW). In Wohngebäuden und auf Parkplätzen wird üblicherweise AC-Ladeinfrastruktur eingesetzt</a:t>
            </a:r>
          </a:p>
          <a:p>
            <a:pPr marL="342900">
              <a:buFont typeface="Arial" pitchFamily="34" charset="0"/>
              <a:buChar char="•"/>
            </a:pPr>
            <a:endParaRPr lang="de-DE" sz="1600" dirty="0">
              <a:solidFill>
                <a:schemeClr val="tx1"/>
              </a:solidFill>
              <a:latin typeface="+mn-lt"/>
            </a:endParaRPr>
          </a:p>
          <a:p>
            <a:pPr marL="342900">
              <a:buFont typeface="Arial" pitchFamily="34" charset="0"/>
              <a:buChar char="•"/>
            </a:pPr>
            <a:endParaRPr lang="de-DE" sz="1600" dirty="0">
              <a:solidFill>
                <a:schemeClr val="tx1"/>
              </a:solidFill>
              <a:latin typeface="+mn-lt"/>
            </a:endParaRPr>
          </a:p>
          <a:p>
            <a:pPr marL="342900">
              <a:buFont typeface="Arial" pitchFamily="34" charset="0"/>
              <a:buChar char="•"/>
            </a:pPr>
            <a:r>
              <a:rPr lang="de-DE" sz="1600" dirty="0">
                <a:solidFill>
                  <a:schemeClr val="tx1"/>
                </a:solidFill>
                <a:latin typeface="+mn-lt"/>
              </a:rPr>
              <a:t>Gleichstromladung (DC) erlaubt wesentlich höhere Ladeleistungen (50 – 350 kW). DC-Ladeinfrastruktur wird vor allem an Tankstellen und entlang viel befahrener Fernstraßen aufgebaut. DC Ladeinfrastruktur ist wesentlich teurer als AC-Ladeinfrastruktur </a:t>
            </a:r>
          </a:p>
          <a:p>
            <a:pPr marL="342900">
              <a:buFont typeface="Arial" pitchFamily="34" charset="0"/>
              <a:buChar char="•"/>
            </a:pPr>
            <a:endParaRPr lang="de-DE" sz="1600" dirty="0">
              <a:solidFill>
                <a:schemeClr val="tx1"/>
              </a:solidFill>
              <a:latin typeface="+mn-lt"/>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239826"/>
            <a:ext cx="3443260" cy="1776810"/>
          </a:xfrm>
          <a:prstGeom prst="rect">
            <a:avLst/>
          </a:prstGeom>
        </p:spPr>
      </p:pic>
    </p:spTree>
    <p:extLst>
      <p:ext uri="{BB962C8B-B14F-4D97-AF65-F5344CB8AC3E}">
        <p14:creationId xmlns:p14="http://schemas.microsoft.com/office/powerpoint/2010/main" val="27911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019" y="188640"/>
            <a:ext cx="5842173" cy="718145"/>
          </a:xfrm>
        </p:spPr>
        <p:txBody>
          <a:bodyPr/>
          <a:lstStyle/>
          <a:p>
            <a:r>
              <a:rPr lang="de-DE" altLang="de-DE" dirty="0"/>
              <a:t>E-Ladesäulen im öffentlichen Bereich</a:t>
            </a:r>
          </a:p>
          <a:p>
            <a:r>
              <a:rPr lang="de-DE" altLang="de-DE" sz="1400" dirty="0"/>
              <a:t>Auswirkungen auf den Netzbetreiber am Beispiel NBG </a:t>
            </a:r>
            <a:r>
              <a:rPr lang="de-DE" altLang="de-DE" sz="1400" dirty="0" err="1"/>
              <a:t>Allmendäcker</a:t>
            </a:r>
            <a:r>
              <a:rPr lang="de-DE" altLang="de-DE" sz="1400" dirty="0"/>
              <a:t> II</a:t>
            </a:r>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pic>
        <p:nvPicPr>
          <p:cNvPr id="5" name="Picture 2"/>
          <p:cNvPicPr>
            <a:picLocks noChangeAspect="1" noChangeArrowheads="1"/>
          </p:cNvPicPr>
          <p:nvPr/>
        </p:nvPicPr>
        <p:blipFill>
          <a:blip r:embed="rId2" cstate="print"/>
          <a:srcRect/>
          <a:stretch>
            <a:fillRect/>
          </a:stretch>
        </p:blipFill>
        <p:spPr bwMode="auto">
          <a:xfrm rot="5400000">
            <a:off x="2709378" y="-1117090"/>
            <a:ext cx="3744417" cy="8516118"/>
          </a:xfrm>
          <a:prstGeom prst="rect">
            <a:avLst/>
          </a:prstGeom>
          <a:noFill/>
          <a:ln w="9525">
            <a:noFill/>
            <a:miter lim="800000"/>
            <a:headEnd/>
            <a:tailEnd/>
          </a:ln>
        </p:spPr>
      </p:pic>
      <p:sp>
        <p:nvSpPr>
          <p:cNvPr id="6" name="Textfeld 5"/>
          <p:cNvSpPr txBox="1"/>
          <p:nvPr/>
        </p:nvSpPr>
        <p:spPr>
          <a:xfrm>
            <a:off x="899592" y="5085184"/>
            <a:ext cx="3121239" cy="861774"/>
          </a:xfrm>
          <a:prstGeom prst="rect">
            <a:avLst/>
          </a:prstGeom>
          <a:noFill/>
        </p:spPr>
        <p:txBody>
          <a:bodyPr wrap="none" rtlCol="0">
            <a:spAutoFit/>
          </a:bodyPr>
          <a:lstStyle/>
          <a:p>
            <a:pPr>
              <a:lnSpc>
                <a:spcPts val="2000"/>
              </a:lnSpc>
            </a:pPr>
            <a:r>
              <a:rPr lang="de-DE" sz="1600" dirty="0">
                <a:latin typeface="+mj-lt"/>
                <a:cs typeface="Tahoma" pitchFamily="34" charset="0"/>
              </a:rPr>
              <a:t>Fläche:		8,41 ha</a:t>
            </a:r>
          </a:p>
          <a:p>
            <a:pPr>
              <a:lnSpc>
                <a:spcPts val="2000"/>
              </a:lnSpc>
            </a:pPr>
            <a:r>
              <a:rPr lang="de-DE" sz="1600" dirty="0">
                <a:latin typeface="+mj-lt"/>
                <a:cs typeface="Tahoma" pitchFamily="34" charset="0"/>
              </a:rPr>
              <a:t>Gebäude:   	ca. 100 Stück</a:t>
            </a:r>
          </a:p>
          <a:p>
            <a:pPr>
              <a:lnSpc>
                <a:spcPts val="2000"/>
              </a:lnSpc>
            </a:pPr>
            <a:r>
              <a:rPr lang="de-DE" sz="1600" dirty="0">
                <a:latin typeface="+mj-lt"/>
                <a:cs typeface="Tahoma" pitchFamily="34" charset="0"/>
              </a:rPr>
              <a:t>Wohneinheiten:	ca. 360 Stück</a:t>
            </a:r>
          </a:p>
        </p:txBody>
      </p:sp>
      <p:sp>
        <p:nvSpPr>
          <p:cNvPr id="7" name="Textfeld 6"/>
          <p:cNvSpPr txBox="1"/>
          <p:nvPr/>
        </p:nvSpPr>
        <p:spPr>
          <a:xfrm>
            <a:off x="4427984" y="5085184"/>
            <a:ext cx="3877985" cy="861774"/>
          </a:xfrm>
          <a:prstGeom prst="rect">
            <a:avLst/>
          </a:prstGeom>
          <a:noFill/>
        </p:spPr>
        <p:txBody>
          <a:bodyPr wrap="none" rtlCol="0">
            <a:spAutoFit/>
          </a:bodyPr>
          <a:lstStyle/>
          <a:p>
            <a:pPr>
              <a:lnSpc>
                <a:spcPts val="2000"/>
              </a:lnSpc>
            </a:pPr>
            <a:r>
              <a:rPr lang="de-DE" sz="1600" dirty="0">
                <a:latin typeface="+mj-lt"/>
                <a:cs typeface="Tahoma" pitchFamily="34" charset="0"/>
              </a:rPr>
              <a:t>EFH:		ca. 8 Stück</a:t>
            </a:r>
          </a:p>
          <a:p>
            <a:pPr>
              <a:lnSpc>
                <a:spcPts val="2000"/>
              </a:lnSpc>
            </a:pPr>
            <a:r>
              <a:rPr lang="de-DE" sz="1600" dirty="0">
                <a:latin typeface="+mj-lt"/>
                <a:cs typeface="Tahoma" pitchFamily="34" charset="0"/>
              </a:rPr>
              <a:t>DHH und RH:   	ca. 63 Stück</a:t>
            </a:r>
          </a:p>
          <a:p>
            <a:pPr>
              <a:lnSpc>
                <a:spcPts val="2000"/>
              </a:lnSpc>
            </a:pPr>
            <a:r>
              <a:rPr lang="de-DE" sz="1600" dirty="0">
                <a:latin typeface="+mj-lt"/>
                <a:cs typeface="Tahoma" pitchFamily="34" charset="0"/>
              </a:rPr>
              <a:t>MFH:		ca. 29 Stück	</a:t>
            </a:r>
          </a:p>
        </p:txBody>
      </p:sp>
      <p:sp>
        <p:nvSpPr>
          <p:cNvPr id="8" name="Textfeld 7"/>
          <p:cNvSpPr txBox="1"/>
          <p:nvPr/>
        </p:nvSpPr>
        <p:spPr>
          <a:xfrm>
            <a:off x="971600" y="6021288"/>
            <a:ext cx="6542753" cy="348813"/>
          </a:xfrm>
          <a:prstGeom prst="rect">
            <a:avLst/>
          </a:prstGeom>
          <a:noFill/>
        </p:spPr>
        <p:txBody>
          <a:bodyPr wrap="none" rtlCol="0">
            <a:spAutoFit/>
          </a:bodyPr>
          <a:lstStyle/>
          <a:p>
            <a:pPr>
              <a:lnSpc>
                <a:spcPts val="2000"/>
              </a:lnSpc>
            </a:pPr>
            <a:r>
              <a:rPr lang="de-DE" sz="1600" dirty="0">
                <a:latin typeface="Tahoma" pitchFamily="34" charset="0"/>
                <a:cs typeface="Tahoma" pitchFamily="34" charset="0"/>
              </a:rPr>
              <a:t>geplante Bevölkerungsdichte ca. 90 EW/ha	ca. 750 Einwohner </a:t>
            </a:r>
          </a:p>
        </p:txBody>
      </p:sp>
      <p:sp>
        <p:nvSpPr>
          <p:cNvPr id="9" name="Pfeil nach rechts 8"/>
          <p:cNvSpPr/>
          <p:nvPr/>
        </p:nvSpPr>
        <p:spPr>
          <a:xfrm>
            <a:off x="5076056" y="6123524"/>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55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019" y="188640"/>
            <a:ext cx="5842173" cy="615553"/>
          </a:xfrm>
        </p:spPr>
        <p:txBody>
          <a:bodyPr/>
          <a:lstStyle/>
          <a:p>
            <a:r>
              <a:rPr lang="de-DE" altLang="de-DE" dirty="0"/>
              <a:t>E-Ladesäulen im öffentlichen Bereich</a:t>
            </a:r>
            <a:br>
              <a:rPr lang="de-DE" altLang="de-DE" dirty="0"/>
            </a:br>
            <a:r>
              <a:rPr lang="de-DE" altLang="de-DE" sz="1400" dirty="0"/>
              <a:t>Auswirkungen auf den Netzbetreiber am Beispiel NBG </a:t>
            </a:r>
            <a:r>
              <a:rPr lang="de-DE" altLang="de-DE" sz="1400" dirty="0" err="1"/>
              <a:t>Allmendäcker</a:t>
            </a:r>
            <a:r>
              <a:rPr lang="de-DE" altLang="de-DE" sz="1400" dirty="0"/>
              <a:t> II</a:t>
            </a:r>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pic>
        <p:nvPicPr>
          <p:cNvPr id="10" name="Picture 2"/>
          <p:cNvPicPr>
            <a:picLocks noChangeAspect="1" noChangeArrowheads="1"/>
          </p:cNvPicPr>
          <p:nvPr/>
        </p:nvPicPr>
        <p:blipFill>
          <a:blip r:embed="rId2" cstate="print"/>
          <a:srcRect/>
          <a:stretch>
            <a:fillRect/>
          </a:stretch>
        </p:blipFill>
        <p:spPr bwMode="auto">
          <a:xfrm rot="5400000">
            <a:off x="2709378" y="-1117090"/>
            <a:ext cx="3744417" cy="8516118"/>
          </a:xfrm>
          <a:prstGeom prst="rect">
            <a:avLst/>
          </a:prstGeom>
          <a:noFill/>
          <a:ln w="9525">
            <a:noFill/>
            <a:miter lim="800000"/>
            <a:headEnd/>
            <a:tailEnd/>
          </a:ln>
        </p:spPr>
      </p:pic>
      <p:sp>
        <p:nvSpPr>
          <p:cNvPr id="12" name="Textfeld 11"/>
          <p:cNvSpPr txBox="1"/>
          <p:nvPr/>
        </p:nvSpPr>
        <p:spPr>
          <a:xfrm>
            <a:off x="899592" y="5085184"/>
            <a:ext cx="2954655" cy="1118255"/>
          </a:xfrm>
          <a:prstGeom prst="rect">
            <a:avLst/>
          </a:prstGeom>
          <a:noFill/>
        </p:spPr>
        <p:txBody>
          <a:bodyPr wrap="none" rtlCol="0">
            <a:spAutoFit/>
          </a:bodyPr>
          <a:lstStyle/>
          <a:p>
            <a:pPr>
              <a:lnSpc>
                <a:spcPts val="2000"/>
              </a:lnSpc>
            </a:pPr>
            <a:r>
              <a:rPr lang="de-DE" sz="1600" b="1" dirty="0">
                <a:latin typeface="+mj-lt"/>
                <a:cs typeface="Tahoma" pitchFamily="34" charset="0"/>
              </a:rPr>
              <a:t>Verbraucherlast:</a:t>
            </a:r>
          </a:p>
          <a:p>
            <a:pPr>
              <a:lnSpc>
                <a:spcPts val="2000"/>
              </a:lnSpc>
              <a:tabLst>
                <a:tab pos="355600" algn="l"/>
              </a:tabLst>
            </a:pPr>
            <a:r>
              <a:rPr lang="de-DE" sz="1600" dirty="0">
                <a:latin typeface="+mj-lt"/>
                <a:cs typeface="Tahoma" pitchFamily="34" charset="0"/>
              </a:rPr>
              <a:t>	ca. 360 Haushalte</a:t>
            </a:r>
          </a:p>
          <a:p>
            <a:pPr>
              <a:lnSpc>
                <a:spcPts val="2000"/>
              </a:lnSpc>
              <a:tabLst>
                <a:tab pos="355600" algn="l"/>
              </a:tabLst>
            </a:pPr>
            <a:r>
              <a:rPr lang="de-DE" sz="1600" dirty="0">
                <a:latin typeface="+mj-lt"/>
                <a:cs typeface="Tahoma" pitchFamily="34" charset="0"/>
              </a:rPr>
              <a:t>	ca. 470 </a:t>
            </a:r>
            <a:r>
              <a:rPr lang="de-DE" sz="1600" dirty="0" err="1">
                <a:latin typeface="+mj-lt"/>
                <a:cs typeface="Tahoma" pitchFamily="34" charset="0"/>
              </a:rPr>
              <a:t>kVA</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ca. 1,3 </a:t>
            </a:r>
            <a:r>
              <a:rPr lang="de-DE" sz="1600" dirty="0" err="1">
                <a:latin typeface="+mj-lt"/>
                <a:cs typeface="Tahoma" pitchFamily="34" charset="0"/>
              </a:rPr>
              <a:t>kW</a:t>
            </a:r>
            <a:r>
              <a:rPr lang="de-DE" sz="1600" dirty="0">
                <a:latin typeface="+mj-lt"/>
                <a:cs typeface="Tahoma" pitchFamily="34" charset="0"/>
              </a:rPr>
              <a:t> gleichzeitige Last	</a:t>
            </a:r>
          </a:p>
        </p:txBody>
      </p:sp>
      <p:sp>
        <p:nvSpPr>
          <p:cNvPr id="13" name="Pfeil nach rechts 12"/>
          <p:cNvSpPr/>
          <p:nvPr/>
        </p:nvSpPr>
        <p:spPr>
          <a:xfrm>
            <a:off x="1005823" y="5467895"/>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a:off x="1013380" y="5725699"/>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1013380" y="5968783"/>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713689" y="5085184"/>
            <a:ext cx="4111638" cy="1374735"/>
          </a:xfrm>
          <a:prstGeom prst="rect">
            <a:avLst/>
          </a:prstGeom>
          <a:noFill/>
        </p:spPr>
        <p:txBody>
          <a:bodyPr wrap="none" rtlCol="0">
            <a:spAutoFit/>
          </a:bodyPr>
          <a:lstStyle/>
          <a:p>
            <a:pPr>
              <a:lnSpc>
                <a:spcPts val="2000"/>
              </a:lnSpc>
            </a:pPr>
            <a:r>
              <a:rPr lang="de-DE" sz="1600" b="1" dirty="0">
                <a:latin typeface="+mj-lt"/>
                <a:cs typeface="Tahoma" pitchFamily="34" charset="0"/>
              </a:rPr>
              <a:t>Stromnetz:</a:t>
            </a:r>
          </a:p>
          <a:p>
            <a:pPr>
              <a:lnSpc>
                <a:spcPts val="2000"/>
              </a:lnSpc>
              <a:tabLst>
                <a:tab pos="355600" algn="l"/>
              </a:tabLst>
            </a:pPr>
            <a:r>
              <a:rPr lang="de-DE" sz="1600" dirty="0">
                <a:latin typeface="+mj-lt"/>
                <a:cs typeface="Tahoma" pitchFamily="34" charset="0"/>
              </a:rPr>
              <a:t>	eine </a:t>
            </a:r>
            <a:r>
              <a:rPr lang="de-DE" sz="1600" dirty="0" err="1">
                <a:latin typeface="+mj-lt"/>
                <a:cs typeface="Tahoma" pitchFamily="34" charset="0"/>
              </a:rPr>
              <a:t>Trafostation</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a:t>
            </a:r>
            <a:r>
              <a:rPr lang="de-DE" sz="1600" dirty="0" err="1">
                <a:latin typeface="+mj-lt"/>
                <a:cs typeface="Tahoma" pitchFamily="34" charset="0"/>
              </a:rPr>
              <a:t>Trafoleistung</a:t>
            </a:r>
            <a:r>
              <a:rPr lang="de-DE" sz="1600" dirty="0">
                <a:latin typeface="+mj-lt"/>
                <a:cs typeface="Tahoma" pitchFamily="34" charset="0"/>
              </a:rPr>
              <a:t>: 630 </a:t>
            </a:r>
            <a:r>
              <a:rPr lang="de-DE" sz="1600" dirty="0" err="1">
                <a:latin typeface="+mj-lt"/>
                <a:cs typeface="Tahoma" pitchFamily="34" charset="0"/>
              </a:rPr>
              <a:t>kVA</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Verteilerleistung: max. ca. 150 </a:t>
            </a:r>
            <a:r>
              <a:rPr lang="de-DE" sz="1600" dirty="0" err="1">
                <a:latin typeface="+mj-lt"/>
                <a:cs typeface="Tahoma" pitchFamily="34" charset="0"/>
              </a:rPr>
              <a:t>kVA</a:t>
            </a:r>
            <a:r>
              <a:rPr lang="de-DE" sz="1600" dirty="0">
                <a:latin typeface="+mj-lt"/>
                <a:cs typeface="Tahoma" pitchFamily="34" charset="0"/>
              </a:rPr>
              <a:t>/Abgang</a:t>
            </a:r>
          </a:p>
          <a:p>
            <a:pPr>
              <a:lnSpc>
                <a:spcPts val="2000"/>
              </a:lnSpc>
              <a:tabLst>
                <a:tab pos="355600" algn="l"/>
              </a:tabLst>
            </a:pPr>
            <a:r>
              <a:rPr lang="de-DE" sz="1600" dirty="0">
                <a:solidFill>
                  <a:srgbClr val="C00000"/>
                </a:solidFill>
                <a:latin typeface="+mj-lt"/>
                <a:cs typeface="Tahoma" pitchFamily="34" charset="0"/>
              </a:rPr>
              <a:t>	</a:t>
            </a:r>
            <a:r>
              <a:rPr lang="de-DE" sz="1600" dirty="0">
                <a:latin typeface="+mj-lt"/>
                <a:cs typeface="Tahoma" pitchFamily="34" charset="0"/>
              </a:rPr>
              <a:t>Investition MS/NS ca. </a:t>
            </a:r>
            <a:r>
              <a:rPr lang="de-DE" sz="1600" b="1" dirty="0">
                <a:latin typeface="+mj-lt"/>
                <a:cs typeface="Tahoma" pitchFamily="34" charset="0"/>
              </a:rPr>
              <a:t>620 T€</a:t>
            </a:r>
            <a:r>
              <a:rPr lang="de-DE" sz="1600" dirty="0">
                <a:latin typeface="+mj-lt"/>
                <a:cs typeface="Tahoma" pitchFamily="34" charset="0"/>
              </a:rPr>
              <a:t>	</a:t>
            </a:r>
          </a:p>
        </p:txBody>
      </p:sp>
      <p:sp>
        <p:nvSpPr>
          <p:cNvPr id="17" name="Pfeil nach rechts 16"/>
          <p:cNvSpPr/>
          <p:nvPr/>
        </p:nvSpPr>
        <p:spPr>
          <a:xfrm>
            <a:off x="4819920" y="5467895"/>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a:off x="4827477" y="5725699"/>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p:cNvSpPr/>
          <p:nvPr/>
        </p:nvSpPr>
        <p:spPr>
          <a:xfrm>
            <a:off x="4827477" y="5968783"/>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4355976" y="3501008"/>
            <a:ext cx="3024336"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Freie Leistung ca. 160 </a:t>
            </a:r>
            <a:r>
              <a:rPr lang="de-DE" b="1" dirty="0" err="1">
                <a:solidFill>
                  <a:schemeClr val="tx1"/>
                </a:solidFill>
              </a:rPr>
              <a:t>kVA</a:t>
            </a:r>
            <a:endParaRPr lang="de-DE" dirty="0">
              <a:solidFill>
                <a:schemeClr val="tx1"/>
              </a:solidFill>
            </a:endParaRPr>
          </a:p>
        </p:txBody>
      </p:sp>
      <p:sp>
        <p:nvSpPr>
          <p:cNvPr id="21" name="Pfeil nach rechts 20"/>
          <p:cNvSpPr/>
          <p:nvPr/>
        </p:nvSpPr>
        <p:spPr>
          <a:xfrm>
            <a:off x="4837361" y="6211867"/>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20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019" y="188640"/>
            <a:ext cx="5842173" cy="615553"/>
          </a:xfrm>
        </p:spPr>
        <p:txBody>
          <a:bodyPr/>
          <a:lstStyle/>
          <a:p>
            <a:r>
              <a:rPr lang="de-DE" altLang="de-DE" dirty="0"/>
              <a:t>E-Ladesäulen im öffentlichen Bereich</a:t>
            </a:r>
            <a:br>
              <a:rPr lang="de-DE" altLang="de-DE" dirty="0"/>
            </a:br>
            <a:r>
              <a:rPr lang="de-DE" altLang="de-DE" sz="1400" dirty="0"/>
              <a:t>Auswirkungen auf den Netzbetreiber am Beispiel NBG </a:t>
            </a:r>
            <a:r>
              <a:rPr lang="de-DE" altLang="de-DE" sz="1400" dirty="0" err="1"/>
              <a:t>Allmendäcker</a:t>
            </a:r>
            <a:r>
              <a:rPr lang="de-DE" altLang="de-DE" sz="1400" dirty="0"/>
              <a:t> II</a:t>
            </a:r>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pic>
        <p:nvPicPr>
          <p:cNvPr id="22" name="Picture 2"/>
          <p:cNvPicPr>
            <a:picLocks noChangeAspect="1" noChangeArrowheads="1"/>
          </p:cNvPicPr>
          <p:nvPr/>
        </p:nvPicPr>
        <p:blipFill>
          <a:blip r:embed="rId2" cstate="print"/>
          <a:srcRect/>
          <a:stretch>
            <a:fillRect/>
          </a:stretch>
        </p:blipFill>
        <p:spPr bwMode="auto">
          <a:xfrm rot="5400000">
            <a:off x="2709378" y="-1117090"/>
            <a:ext cx="3744417" cy="8516118"/>
          </a:xfrm>
          <a:prstGeom prst="rect">
            <a:avLst/>
          </a:prstGeom>
          <a:noFill/>
          <a:ln w="9525">
            <a:noFill/>
            <a:miter lim="800000"/>
            <a:headEnd/>
            <a:tailEnd/>
          </a:ln>
        </p:spPr>
      </p:pic>
      <p:sp>
        <p:nvSpPr>
          <p:cNvPr id="23" name="Textfeld 22"/>
          <p:cNvSpPr txBox="1"/>
          <p:nvPr/>
        </p:nvSpPr>
        <p:spPr>
          <a:xfrm>
            <a:off x="899592" y="5085184"/>
            <a:ext cx="2954655" cy="1118255"/>
          </a:xfrm>
          <a:prstGeom prst="rect">
            <a:avLst/>
          </a:prstGeom>
          <a:noFill/>
        </p:spPr>
        <p:txBody>
          <a:bodyPr wrap="none" rtlCol="0">
            <a:spAutoFit/>
          </a:bodyPr>
          <a:lstStyle/>
          <a:p>
            <a:pPr>
              <a:lnSpc>
                <a:spcPts val="2000"/>
              </a:lnSpc>
            </a:pPr>
            <a:r>
              <a:rPr lang="de-DE" sz="1600" b="1" dirty="0">
                <a:latin typeface="+mj-lt"/>
                <a:cs typeface="Tahoma" pitchFamily="34" charset="0"/>
              </a:rPr>
              <a:t>Verbraucherlast:</a:t>
            </a:r>
          </a:p>
          <a:p>
            <a:pPr>
              <a:lnSpc>
                <a:spcPts val="2000"/>
              </a:lnSpc>
              <a:tabLst>
                <a:tab pos="355600" algn="l"/>
              </a:tabLst>
            </a:pPr>
            <a:r>
              <a:rPr lang="de-DE" sz="1600" dirty="0">
                <a:latin typeface="+mj-lt"/>
                <a:cs typeface="Tahoma" pitchFamily="34" charset="0"/>
              </a:rPr>
              <a:t>	ca. 360 Haushalte</a:t>
            </a:r>
          </a:p>
          <a:p>
            <a:pPr>
              <a:lnSpc>
                <a:spcPts val="2000"/>
              </a:lnSpc>
              <a:tabLst>
                <a:tab pos="355600" algn="l"/>
              </a:tabLst>
            </a:pPr>
            <a:r>
              <a:rPr lang="de-DE" sz="1600" dirty="0">
                <a:latin typeface="+mj-lt"/>
                <a:cs typeface="Tahoma" pitchFamily="34" charset="0"/>
              </a:rPr>
              <a:t>	ca. 470 </a:t>
            </a:r>
            <a:r>
              <a:rPr lang="de-DE" sz="1600" dirty="0" err="1">
                <a:latin typeface="+mj-lt"/>
                <a:cs typeface="Tahoma" pitchFamily="34" charset="0"/>
              </a:rPr>
              <a:t>kVA</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ca. 1,3 </a:t>
            </a:r>
            <a:r>
              <a:rPr lang="de-DE" sz="1600" dirty="0" err="1">
                <a:latin typeface="+mj-lt"/>
                <a:cs typeface="Tahoma" pitchFamily="34" charset="0"/>
              </a:rPr>
              <a:t>kW</a:t>
            </a:r>
            <a:r>
              <a:rPr lang="de-DE" sz="1600" dirty="0">
                <a:latin typeface="+mj-lt"/>
                <a:cs typeface="Tahoma" pitchFamily="34" charset="0"/>
              </a:rPr>
              <a:t> gleichzeitige Last	</a:t>
            </a:r>
          </a:p>
        </p:txBody>
      </p:sp>
      <p:sp>
        <p:nvSpPr>
          <p:cNvPr id="24" name="Pfeil nach rechts 23"/>
          <p:cNvSpPr/>
          <p:nvPr/>
        </p:nvSpPr>
        <p:spPr>
          <a:xfrm>
            <a:off x="1005823" y="5467895"/>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p:cNvSpPr/>
          <p:nvPr/>
        </p:nvSpPr>
        <p:spPr>
          <a:xfrm>
            <a:off x="1013380" y="5725699"/>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a:off x="1013380" y="5968783"/>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4713689" y="5085184"/>
            <a:ext cx="3877985" cy="1118255"/>
          </a:xfrm>
          <a:prstGeom prst="rect">
            <a:avLst/>
          </a:prstGeom>
          <a:noFill/>
        </p:spPr>
        <p:txBody>
          <a:bodyPr wrap="none" rtlCol="0">
            <a:spAutoFit/>
          </a:bodyPr>
          <a:lstStyle/>
          <a:p>
            <a:pPr>
              <a:lnSpc>
                <a:spcPts val="2000"/>
              </a:lnSpc>
            </a:pPr>
            <a:r>
              <a:rPr lang="de-DE" sz="1600" b="1" dirty="0">
                <a:latin typeface="+mj-lt"/>
                <a:cs typeface="Tahoma" pitchFamily="34" charset="0"/>
              </a:rPr>
              <a:t>Stromnetz:</a:t>
            </a:r>
          </a:p>
          <a:p>
            <a:pPr>
              <a:lnSpc>
                <a:spcPts val="2000"/>
              </a:lnSpc>
              <a:tabLst>
                <a:tab pos="355600" algn="l"/>
              </a:tabLst>
            </a:pPr>
            <a:r>
              <a:rPr lang="de-DE" sz="1600" dirty="0">
                <a:latin typeface="+mj-lt"/>
                <a:cs typeface="Tahoma" pitchFamily="34" charset="0"/>
              </a:rPr>
              <a:t>	eine </a:t>
            </a:r>
            <a:r>
              <a:rPr lang="de-DE" sz="1600" dirty="0" err="1">
                <a:latin typeface="+mj-lt"/>
                <a:cs typeface="Tahoma" pitchFamily="34" charset="0"/>
              </a:rPr>
              <a:t>Trafostation</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a:t>
            </a:r>
            <a:r>
              <a:rPr lang="de-DE" sz="1600" dirty="0" err="1">
                <a:latin typeface="+mj-lt"/>
                <a:cs typeface="Tahoma" pitchFamily="34" charset="0"/>
              </a:rPr>
              <a:t>Trafoleistung</a:t>
            </a:r>
            <a:r>
              <a:rPr lang="de-DE" sz="1600" dirty="0">
                <a:latin typeface="+mj-lt"/>
                <a:cs typeface="Tahoma" pitchFamily="34" charset="0"/>
              </a:rPr>
              <a:t>: 630 </a:t>
            </a:r>
            <a:r>
              <a:rPr lang="de-DE" sz="1600" dirty="0" err="1">
                <a:latin typeface="+mj-lt"/>
                <a:cs typeface="Tahoma" pitchFamily="34" charset="0"/>
              </a:rPr>
              <a:t>kVA</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Verteilerleistung: ca. 150 </a:t>
            </a:r>
            <a:r>
              <a:rPr lang="de-DE" sz="1600" dirty="0" err="1">
                <a:latin typeface="+mj-lt"/>
                <a:cs typeface="Tahoma" pitchFamily="34" charset="0"/>
              </a:rPr>
              <a:t>kVA</a:t>
            </a:r>
            <a:r>
              <a:rPr lang="de-DE" sz="1600" dirty="0">
                <a:latin typeface="+mj-lt"/>
                <a:cs typeface="Tahoma" pitchFamily="34" charset="0"/>
              </a:rPr>
              <a:t>/Abgang	</a:t>
            </a:r>
          </a:p>
        </p:txBody>
      </p:sp>
      <p:sp>
        <p:nvSpPr>
          <p:cNvPr id="28" name="Pfeil nach rechts 27"/>
          <p:cNvSpPr/>
          <p:nvPr/>
        </p:nvSpPr>
        <p:spPr>
          <a:xfrm>
            <a:off x="4819920" y="5467895"/>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p:cNvSpPr/>
          <p:nvPr/>
        </p:nvSpPr>
        <p:spPr>
          <a:xfrm>
            <a:off x="4827477" y="5725699"/>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p:cNvSpPr/>
          <p:nvPr/>
        </p:nvSpPr>
        <p:spPr>
          <a:xfrm>
            <a:off x="4827477" y="5968783"/>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p:cNvGrpSpPr/>
          <p:nvPr/>
        </p:nvGrpSpPr>
        <p:grpSpPr>
          <a:xfrm>
            <a:off x="1199456" y="1700808"/>
            <a:ext cx="7044952" cy="2880320"/>
            <a:chOff x="1199456" y="1700808"/>
            <a:chExt cx="7044952" cy="2880320"/>
          </a:xfrm>
        </p:grpSpPr>
        <p:pic>
          <p:nvPicPr>
            <p:cNvPr id="32" name="Grafik 31" descr="Symbol Ladesäule.jpg"/>
            <p:cNvPicPr>
              <a:picLocks noChangeAspect="1"/>
            </p:cNvPicPr>
            <p:nvPr/>
          </p:nvPicPr>
          <p:blipFill>
            <a:blip r:embed="rId3" cstate="print"/>
            <a:stretch>
              <a:fillRect/>
            </a:stretch>
          </p:blipFill>
          <p:spPr>
            <a:xfrm>
              <a:off x="1271464" y="2996952"/>
              <a:ext cx="216024" cy="216024"/>
            </a:xfrm>
            <a:prstGeom prst="rect">
              <a:avLst/>
            </a:prstGeom>
          </p:spPr>
        </p:pic>
        <p:pic>
          <p:nvPicPr>
            <p:cNvPr id="33" name="Grafik 32" descr="Symbol Ladesäule.jpg"/>
            <p:cNvPicPr>
              <a:picLocks noChangeAspect="1"/>
            </p:cNvPicPr>
            <p:nvPr/>
          </p:nvPicPr>
          <p:blipFill>
            <a:blip r:embed="rId3" cstate="print"/>
            <a:stretch>
              <a:fillRect/>
            </a:stretch>
          </p:blipFill>
          <p:spPr>
            <a:xfrm>
              <a:off x="1199456" y="3717032"/>
              <a:ext cx="216024" cy="216024"/>
            </a:xfrm>
            <a:prstGeom prst="rect">
              <a:avLst/>
            </a:prstGeom>
          </p:spPr>
        </p:pic>
        <p:pic>
          <p:nvPicPr>
            <p:cNvPr id="34" name="Grafik 33" descr="Symbol Ladesäule.jpg"/>
            <p:cNvPicPr>
              <a:picLocks noChangeAspect="1"/>
            </p:cNvPicPr>
            <p:nvPr/>
          </p:nvPicPr>
          <p:blipFill>
            <a:blip r:embed="rId3" cstate="print"/>
            <a:stretch>
              <a:fillRect/>
            </a:stretch>
          </p:blipFill>
          <p:spPr>
            <a:xfrm>
              <a:off x="2051720" y="1700808"/>
              <a:ext cx="216024" cy="216024"/>
            </a:xfrm>
            <a:prstGeom prst="rect">
              <a:avLst/>
            </a:prstGeom>
          </p:spPr>
        </p:pic>
        <p:pic>
          <p:nvPicPr>
            <p:cNvPr id="35" name="Grafik 34" descr="Symbol Ladesäule.jpg"/>
            <p:cNvPicPr>
              <a:picLocks noChangeAspect="1"/>
            </p:cNvPicPr>
            <p:nvPr/>
          </p:nvPicPr>
          <p:blipFill>
            <a:blip r:embed="rId3" cstate="print"/>
            <a:stretch>
              <a:fillRect/>
            </a:stretch>
          </p:blipFill>
          <p:spPr>
            <a:xfrm>
              <a:off x="1331640" y="1988840"/>
              <a:ext cx="216024" cy="216024"/>
            </a:xfrm>
            <a:prstGeom prst="rect">
              <a:avLst/>
            </a:prstGeom>
          </p:spPr>
        </p:pic>
        <p:pic>
          <p:nvPicPr>
            <p:cNvPr id="36" name="Grafik 35" descr="Symbol Ladesäule.jpg"/>
            <p:cNvPicPr>
              <a:picLocks noChangeAspect="1"/>
            </p:cNvPicPr>
            <p:nvPr/>
          </p:nvPicPr>
          <p:blipFill>
            <a:blip r:embed="rId3" cstate="print"/>
            <a:stretch>
              <a:fillRect/>
            </a:stretch>
          </p:blipFill>
          <p:spPr>
            <a:xfrm>
              <a:off x="2483768" y="2420888"/>
              <a:ext cx="216024" cy="216024"/>
            </a:xfrm>
            <a:prstGeom prst="rect">
              <a:avLst/>
            </a:prstGeom>
          </p:spPr>
        </p:pic>
        <p:pic>
          <p:nvPicPr>
            <p:cNvPr id="37" name="Grafik 36" descr="Symbol Ladesäule.jpg"/>
            <p:cNvPicPr>
              <a:picLocks noChangeAspect="1"/>
            </p:cNvPicPr>
            <p:nvPr/>
          </p:nvPicPr>
          <p:blipFill>
            <a:blip r:embed="rId3" cstate="print"/>
            <a:stretch>
              <a:fillRect/>
            </a:stretch>
          </p:blipFill>
          <p:spPr>
            <a:xfrm>
              <a:off x="3635896" y="2420888"/>
              <a:ext cx="216024" cy="216024"/>
            </a:xfrm>
            <a:prstGeom prst="rect">
              <a:avLst/>
            </a:prstGeom>
          </p:spPr>
        </p:pic>
        <p:pic>
          <p:nvPicPr>
            <p:cNvPr id="38" name="Grafik 37" descr="Symbol Ladesäule.jpg"/>
            <p:cNvPicPr>
              <a:picLocks noChangeAspect="1"/>
            </p:cNvPicPr>
            <p:nvPr/>
          </p:nvPicPr>
          <p:blipFill>
            <a:blip r:embed="rId3" cstate="print"/>
            <a:stretch>
              <a:fillRect/>
            </a:stretch>
          </p:blipFill>
          <p:spPr>
            <a:xfrm>
              <a:off x="3635896" y="2204864"/>
              <a:ext cx="216024" cy="216024"/>
            </a:xfrm>
            <a:prstGeom prst="rect">
              <a:avLst/>
            </a:prstGeom>
          </p:spPr>
        </p:pic>
        <p:pic>
          <p:nvPicPr>
            <p:cNvPr id="39" name="Grafik 38" descr="Symbol Ladesäule.jpg"/>
            <p:cNvPicPr>
              <a:picLocks noChangeAspect="1"/>
            </p:cNvPicPr>
            <p:nvPr/>
          </p:nvPicPr>
          <p:blipFill>
            <a:blip r:embed="rId3" cstate="print"/>
            <a:stretch>
              <a:fillRect/>
            </a:stretch>
          </p:blipFill>
          <p:spPr>
            <a:xfrm>
              <a:off x="2051720" y="4221088"/>
              <a:ext cx="216024" cy="216024"/>
            </a:xfrm>
            <a:prstGeom prst="rect">
              <a:avLst/>
            </a:prstGeom>
          </p:spPr>
        </p:pic>
        <p:pic>
          <p:nvPicPr>
            <p:cNvPr id="40" name="Grafik 39" descr="Symbol Ladesäule.jpg"/>
            <p:cNvPicPr>
              <a:picLocks noChangeAspect="1"/>
            </p:cNvPicPr>
            <p:nvPr/>
          </p:nvPicPr>
          <p:blipFill>
            <a:blip r:embed="rId3" cstate="print"/>
            <a:stretch>
              <a:fillRect/>
            </a:stretch>
          </p:blipFill>
          <p:spPr>
            <a:xfrm>
              <a:off x="3635896" y="2636912"/>
              <a:ext cx="216024" cy="216024"/>
            </a:xfrm>
            <a:prstGeom prst="rect">
              <a:avLst/>
            </a:prstGeom>
          </p:spPr>
        </p:pic>
        <p:pic>
          <p:nvPicPr>
            <p:cNvPr id="41" name="Grafik 40" descr="Symbol Ladesäule.jpg"/>
            <p:cNvPicPr>
              <a:picLocks noChangeAspect="1"/>
            </p:cNvPicPr>
            <p:nvPr/>
          </p:nvPicPr>
          <p:blipFill>
            <a:blip r:embed="rId3" cstate="print"/>
            <a:stretch>
              <a:fillRect/>
            </a:stretch>
          </p:blipFill>
          <p:spPr>
            <a:xfrm>
              <a:off x="3203848" y="1772816"/>
              <a:ext cx="216024" cy="216024"/>
            </a:xfrm>
            <a:prstGeom prst="rect">
              <a:avLst/>
            </a:prstGeom>
          </p:spPr>
        </p:pic>
        <p:pic>
          <p:nvPicPr>
            <p:cNvPr id="42" name="Grafik 41" descr="Symbol Ladesäule.jpg"/>
            <p:cNvPicPr>
              <a:picLocks noChangeAspect="1"/>
            </p:cNvPicPr>
            <p:nvPr/>
          </p:nvPicPr>
          <p:blipFill>
            <a:blip r:embed="rId3" cstate="print"/>
            <a:stretch>
              <a:fillRect/>
            </a:stretch>
          </p:blipFill>
          <p:spPr>
            <a:xfrm>
              <a:off x="4355976" y="3068960"/>
              <a:ext cx="216024" cy="216024"/>
            </a:xfrm>
            <a:prstGeom prst="rect">
              <a:avLst/>
            </a:prstGeom>
          </p:spPr>
        </p:pic>
        <p:pic>
          <p:nvPicPr>
            <p:cNvPr id="43" name="Grafik 42" descr="Symbol Ladesäule.jpg"/>
            <p:cNvPicPr>
              <a:picLocks noChangeAspect="1"/>
            </p:cNvPicPr>
            <p:nvPr/>
          </p:nvPicPr>
          <p:blipFill>
            <a:blip r:embed="rId3" cstate="print"/>
            <a:stretch>
              <a:fillRect/>
            </a:stretch>
          </p:blipFill>
          <p:spPr>
            <a:xfrm>
              <a:off x="3635896" y="4149080"/>
              <a:ext cx="216024" cy="216024"/>
            </a:xfrm>
            <a:prstGeom prst="rect">
              <a:avLst/>
            </a:prstGeom>
          </p:spPr>
        </p:pic>
        <p:pic>
          <p:nvPicPr>
            <p:cNvPr id="44" name="Grafik 43" descr="Symbol Ladesäule.jpg"/>
            <p:cNvPicPr>
              <a:picLocks noChangeAspect="1"/>
            </p:cNvPicPr>
            <p:nvPr/>
          </p:nvPicPr>
          <p:blipFill>
            <a:blip r:embed="rId3" cstate="print"/>
            <a:stretch>
              <a:fillRect/>
            </a:stretch>
          </p:blipFill>
          <p:spPr>
            <a:xfrm>
              <a:off x="4932040" y="3717032"/>
              <a:ext cx="216024" cy="216024"/>
            </a:xfrm>
            <a:prstGeom prst="rect">
              <a:avLst/>
            </a:prstGeom>
          </p:spPr>
        </p:pic>
        <p:pic>
          <p:nvPicPr>
            <p:cNvPr id="45" name="Grafik 44" descr="Symbol Ladesäule.jpg"/>
            <p:cNvPicPr>
              <a:picLocks noChangeAspect="1"/>
            </p:cNvPicPr>
            <p:nvPr/>
          </p:nvPicPr>
          <p:blipFill>
            <a:blip r:embed="rId3" cstate="print"/>
            <a:stretch>
              <a:fillRect/>
            </a:stretch>
          </p:blipFill>
          <p:spPr>
            <a:xfrm>
              <a:off x="5580112" y="2564904"/>
              <a:ext cx="216024" cy="216024"/>
            </a:xfrm>
            <a:prstGeom prst="rect">
              <a:avLst/>
            </a:prstGeom>
          </p:spPr>
        </p:pic>
        <p:pic>
          <p:nvPicPr>
            <p:cNvPr id="46" name="Grafik 45" descr="Symbol Ladesäule.jpg"/>
            <p:cNvPicPr>
              <a:picLocks noChangeAspect="1"/>
            </p:cNvPicPr>
            <p:nvPr/>
          </p:nvPicPr>
          <p:blipFill>
            <a:blip r:embed="rId3" cstate="print"/>
            <a:stretch>
              <a:fillRect/>
            </a:stretch>
          </p:blipFill>
          <p:spPr>
            <a:xfrm>
              <a:off x="5508104" y="4149080"/>
              <a:ext cx="216024" cy="216024"/>
            </a:xfrm>
            <a:prstGeom prst="rect">
              <a:avLst/>
            </a:prstGeom>
          </p:spPr>
        </p:pic>
        <p:pic>
          <p:nvPicPr>
            <p:cNvPr id="47" name="Grafik 46" descr="Symbol Ladesäule.jpg"/>
            <p:cNvPicPr>
              <a:picLocks noChangeAspect="1"/>
            </p:cNvPicPr>
            <p:nvPr/>
          </p:nvPicPr>
          <p:blipFill>
            <a:blip r:embed="rId3" cstate="print"/>
            <a:stretch>
              <a:fillRect/>
            </a:stretch>
          </p:blipFill>
          <p:spPr>
            <a:xfrm>
              <a:off x="6228184" y="2564904"/>
              <a:ext cx="216024" cy="216024"/>
            </a:xfrm>
            <a:prstGeom prst="rect">
              <a:avLst/>
            </a:prstGeom>
          </p:spPr>
        </p:pic>
        <p:pic>
          <p:nvPicPr>
            <p:cNvPr id="48" name="Grafik 47" descr="Symbol Ladesäule.jpg"/>
            <p:cNvPicPr>
              <a:picLocks noChangeAspect="1"/>
            </p:cNvPicPr>
            <p:nvPr/>
          </p:nvPicPr>
          <p:blipFill>
            <a:blip r:embed="rId3" cstate="print"/>
            <a:stretch>
              <a:fillRect/>
            </a:stretch>
          </p:blipFill>
          <p:spPr>
            <a:xfrm>
              <a:off x="8028384" y="4077072"/>
              <a:ext cx="216024" cy="216024"/>
            </a:xfrm>
            <a:prstGeom prst="rect">
              <a:avLst/>
            </a:prstGeom>
          </p:spPr>
        </p:pic>
        <p:pic>
          <p:nvPicPr>
            <p:cNvPr id="49" name="Grafik 48" descr="Symbol Ladesäule.jpg"/>
            <p:cNvPicPr>
              <a:picLocks noChangeAspect="1"/>
            </p:cNvPicPr>
            <p:nvPr/>
          </p:nvPicPr>
          <p:blipFill>
            <a:blip r:embed="rId3" cstate="print"/>
            <a:stretch>
              <a:fillRect/>
            </a:stretch>
          </p:blipFill>
          <p:spPr>
            <a:xfrm>
              <a:off x="7956376" y="3429000"/>
              <a:ext cx="216024" cy="216024"/>
            </a:xfrm>
            <a:prstGeom prst="rect">
              <a:avLst/>
            </a:prstGeom>
          </p:spPr>
        </p:pic>
        <p:pic>
          <p:nvPicPr>
            <p:cNvPr id="50" name="Grafik 49" descr="Symbol Ladesäule.jpg"/>
            <p:cNvPicPr>
              <a:picLocks noChangeAspect="1"/>
            </p:cNvPicPr>
            <p:nvPr/>
          </p:nvPicPr>
          <p:blipFill>
            <a:blip r:embed="rId3" cstate="print"/>
            <a:stretch>
              <a:fillRect/>
            </a:stretch>
          </p:blipFill>
          <p:spPr>
            <a:xfrm>
              <a:off x="6732240" y="4365104"/>
              <a:ext cx="216024" cy="216024"/>
            </a:xfrm>
            <a:prstGeom prst="rect">
              <a:avLst/>
            </a:prstGeom>
          </p:spPr>
        </p:pic>
        <p:pic>
          <p:nvPicPr>
            <p:cNvPr id="51" name="Grafik 50" descr="Symbol Ladesäule.jpg"/>
            <p:cNvPicPr>
              <a:picLocks noChangeAspect="1"/>
            </p:cNvPicPr>
            <p:nvPr/>
          </p:nvPicPr>
          <p:blipFill>
            <a:blip r:embed="rId3" cstate="print"/>
            <a:stretch>
              <a:fillRect/>
            </a:stretch>
          </p:blipFill>
          <p:spPr>
            <a:xfrm>
              <a:off x="7812360" y="2636912"/>
              <a:ext cx="216024" cy="216024"/>
            </a:xfrm>
            <a:prstGeom prst="rect">
              <a:avLst/>
            </a:prstGeom>
          </p:spPr>
        </p:pic>
        <p:pic>
          <p:nvPicPr>
            <p:cNvPr id="52" name="Grafik 51" descr="Symbol Ladesäule.jpg"/>
            <p:cNvPicPr>
              <a:picLocks noChangeAspect="1"/>
            </p:cNvPicPr>
            <p:nvPr/>
          </p:nvPicPr>
          <p:blipFill>
            <a:blip r:embed="rId3" cstate="print"/>
            <a:stretch>
              <a:fillRect/>
            </a:stretch>
          </p:blipFill>
          <p:spPr>
            <a:xfrm>
              <a:off x="6876256" y="2348880"/>
              <a:ext cx="216024" cy="216024"/>
            </a:xfrm>
            <a:prstGeom prst="rect">
              <a:avLst/>
            </a:prstGeom>
          </p:spPr>
        </p:pic>
        <p:pic>
          <p:nvPicPr>
            <p:cNvPr id="53" name="Grafik 52" descr="Symbol Ladesäule.jpg"/>
            <p:cNvPicPr>
              <a:picLocks noChangeAspect="1"/>
            </p:cNvPicPr>
            <p:nvPr/>
          </p:nvPicPr>
          <p:blipFill>
            <a:blip r:embed="rId3" cstate="print"/>
            <a:stretch>
              <a:fillRect/>
            </a:stretch>
          </p:blipFill>
          <p:spPr>
            <a:xfrm>
              <a:off x="6156176" y="3789040"/>
              <a:ext cx="216024" cy="216024"/>
            </a:xfrm>
            <a:prstGeom prst="rect">
              <a:avLst/>
            </a:prstGeom>
          </p:spPr>
        </p:pic>
      </p:grpSp>
      <p:graphicFrame>
        <p:nvGraphicFramePr>
          <p:cNvPr id="54" name="Tabelle 53"/>
          <p:cNvGraphicFramePr>
            <a:graphicFrameLocks noGrp="1"/>
          </p:cNvGraphicFramePr>
          <p:nvPr>
            <p:extLst>
              <p:ext uri="{D42A27DB-BD31-4B8C-83A1-F6EECF244321}">
                <p14:modId xmlns:p14="http://schemas.microsoft.com/office/powerpoint/2010/main" val="3941219764"/>
              </p:ext>
            </p:extLst>
          </p:nvPr>
        </p:nvGraphicFramePr>
        <p:xfrm>
          <a:off x="314512" y="2232717"/>
          <a:ext cx="8568952" cy="2845296"/>
        </p:xfrm>
        <a:graphic>
          <a:graphicData uri="http://schemas.openxmlformats.org/drawingml/2006/table">
            <a:tbl>
              <a:tblPr firstRow="1" bandRow="1">
                <a:effectLst/>
                <a:tableStyleId>{5C22544A-7EE6-4342-B048-85BDC9FD1C3A}</a:tableStyleId>
              </a:tblPr>
              <a:tblGrid>
                <a:gridCol w="43204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024335">
                  <a:extLst>
                    <a:ext uri="{9D8B030D-6E8A-4147-A177-3AD203B41FA5}">
                      <a16:colId xmlns:a16="http://schemas.microsoft.com/office/drawing/2014/main" val="20004"/>
                    </a:ext>
                  </a:extLst>
                </a:gridCol>
              </a:tblGrid>
              <a:tr h="370840">
                <a:tc>
                  <a:txBody>
                    <a:bodyPr/>
                    <a:lstStyle/>
                    <a:p>
                      <a:pPr algn="ctr"/>
                      <a:endParaRPr lang="de-D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de-DE" b="0" dirty="0"/>
                        <a:t>Privatbereich</a:t>
                      </a:r>
                    </a:p>
                    <a:p>
                      <a:pPr algn="ctr"/>
                      <a:r>
                        <a:rPr lang="de-DE" sz="1000" b="0" dirty="0"/>
                        <a:t>(22 </a:t>
                      </a:r>
                      <a:r>
                        <a:rPr lang="de-DE" sz="1000" b="0" dirty="0" err="1"/>
                        <a:t>kW</a:t>
                      </a:r>
                      <a:r>
                        <a:rPr lang="de-DE" sz="1000" b="0" dirty="0"/>
                        <a:t> pro HH; </a:t>
                      </a:r>
                      <a:r>
                        <a:rPr lang="de-DE" sz="1000" b="0" dirty="0" err="1"/>
                        <a:t>Glz</a:t>
                      </a:r>
                      <a:r>
                        <a:rPr lang="de-DE" sz="1000" b="0" dirty="0"/>
                        <a:t> 70 %)</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de-DE" b="0" dirty="0" err="1"/>
                        <a:t>öffentl</a:t>
                      </a:r>
                      <a:r>
                        <a:rPr lang="de-DE" b="0" dirty="0"/>
                        <a:t>. Bereich</a:t>
                      </a:r>
                      <a:br>
                        <a:rPr lang="de-DE" dirty="0"/>
                      </a:br>
                      <a:r>
                        <a:rPr lang="de-DE" sz="1000" b="0" dirty="0"/>
                        <a:t>(22 </a:t>
                      </a:r>
                      <a:r>
                        <a:rPr lang="de-DE" sz="1000" b="0" dirty="0" err="1"/>
                        <a:t>kW</a:t>
                      </a:r>
                      <a:r>
                        <a:rPr lang="de-DE" sz="1000" b="0" dirty="0"/>
                        <a:t> pro LP;</a:t>
                      </a:r>
                      <a:r>
                        <a:rPr lang="de-DE" sz="1000" b="0" baseline="0" dirty="0"/>
                        <a:t> </a:t>
                      </a:r>
                      <a:r>
                        <a:rPr lang="de-DE" sz="1000" b="0" baseline="0" dirty="0" err="1"/>
                        <a:t>Glz</a:t>
                      </a:r>
                      <a:r>
                        <a:rPr lang="de-DE" sz="1000" b="0" baseline="0" dirty="0"/>
                        <a:t> 30%)</a:t>
                      </a:r>
                      <a:endParaRPr lang="de-DE" sz="1000" b="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de-DE" b="0" dirty="0"/>
                        <a:t>Zusatzleistung</a:t>
                      </a:r>
                      <a:br>
                        <a:rPr lang="de-DE" b="0" dirty="0"/>
                      </a:br>
                      <a:r>
                        <a:rPr lang="de-DE" sz="1000" b="0" dirty="0"/>
                        <a:t>(für</a:t>
                      </a:r>
                      <a:r>
                        <a:rPr lang="de-DE" sz="1000" b="0" baseline="0" dirty="0"/>
                        <a:t> die E-Mobilität)</a:t>
                      </a:r>
                      <a:endParaRPr lang="de-DE" sz="1000" b="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de-DE" b="0" dirty="0"/>
                        <a:t>Bemerkung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936">
                <a:tc>
                  <a:txBody>
                    <a:bodyPr/>
                    <a:lstStyle/>
                    <a:p>
                      <a:pPr algn="ctr"/>
                      <a:r>
                        <a:rPr lang="de-DE" sz="1400" dirty="0"/>
                        <a:t>1.</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de-DE" sz="1400" dirty="0"/>
                        <a:t>5% der Haushalte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de-DE" sz="1400" dirty="0"/>
                        <a:t>2 Ladepunkte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de-DE" sz="1400" dirty="0"/>
                        <a:t>ca. 290 </a:t>
                      </a:r>
                      <a:r>
                        <a:rPr lang="de-DE" sz="1400" dirty="0" err="1"/>
                        <a:t>kW</a:t>
                      </a:r>
                      <a:endParaRPr lang="de-DE"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de-DE" sz="1400" dirty="0"/>
                        <a:t>Lastmanagement</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ctr" defTabSz="914400" rtl="0" eaLnBrk="1" latinLnBrk="0" hangingPunct="1"/>
                      <a:r>
                        <a:rPr lang="de-DE" sz="1400" kern="1200" dirty="0">
                          <a:solidFill>
                            <a:schemeClr val="dk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10% der Haushalte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4 Ladepunkte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ca. 580 </a:t>
                      </a:r>
                      <a:r>
                        <a:rPr lang="de-DE" sz="1400" dirty="0" err="1"/>
                        <a:t>kW</a:t>
                      </a:r>
                      <a:endParaRPr lang="de-DE"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zweiter</a:t>
                      </a:r>
                      <a:r>
                        <a:rPr lang="de-DE" sz="1400" baseline="0" dirty="0"/>
                        <a:t> </a:t>
                      </a:r>
                      <a:r>
                        <a:rPr lang="de-DE" sz="1400" baseline="0" dirty="0" err="1"/>
                        <a:t>Trafo</a:t>
                      </a:r>
                      <a:r>
                        <a:rPr lang="de-DE" sz="1400" baseline="0" dirty="0"/>
                        <a:t> und</a:t>
                      </a:r>
                      <a:br>
                        <a:rPr lang="de-DE" sz="1400" baseline="0" dirty="0"/>
                      </a:br>
                      <a:r>
                        <a:rPr lang="de-DE" sz="1400" baseline="0" dirty="0"/>
                        <a:t>Lastmanagement</a:t>
                      </a:r>
                      <a:endParaRPr lang="de-DE" sz="14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de-DE" sz="1400" dirty="0"/>
                        <a:t>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30% der Haushalte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8 Ladepunkte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ca. 1.720 </a:t>
                      </a:r>
                      <a:r>
                        <a:rPr lang="de-DE" sz="1400" dirty="0" err="1"/>
                        <a:t>kW</a:t>
                      </a:r>
                      <a:endParaRPr lang="de-DE"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dirty="0"/>
                        <a:t>Netzverstärkung,</a:t>
                      </a:r>
                      <a:r>
                        <a:rPr lang="de-DE" sz="1400" baseline="0" dirty="0"/>
                        <a:t> </a:t>
                      </a:r>
                    </a:p>
                    <a:p>
                      <a:pPr algn="ctr"/>
                      <a:r>
                        <a:rPr lang="de-DE" sz="1400" baseline="0" dirty="0"/>
                        <a:t>dritter </a:t>
                      </a:r>
                      <a:r>
                        <a:rPr lang="de-DE" sz="1400" baseline="0" dirty="0" err="1"/>
                        <a:t>Trafo</a:t>
                      </a:r>
                      <a:r>
                        <a:rPr lang="de-DE" sz="1400" baseline="0" dirty="0"/>
                        <a:t> und </a:t>
                      </a:r>
                    </a:p>
                    <a:p>
                      <a:pPr algn="ctr"/>
                      <a:r>
                        <a:rPr lang="de-DE" sz="1400" baseline="0" dirty="0"/>
                        <a:t>Lastmanagement</a:t>
                      </a:r>
                      <a:endParaRPr lang="de-DE" sz="14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de-DE" sz="1400" dirty="0"/>
                        <a:t>4.</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00" dirty="0"/>
                        <a:t>50%</a:t>
                      </a:r>
                      <a:r>
                        <a:rPr lang="de-DE" sz="1400" baseline="0" dirty="0"/>
                        <a:t> der Haushalte</a:t>
                      </a:r>
                      <a:endParaRPr lang="de-DE" sz="14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00" dirty="0"/>
                        <a:t>16 Ladepunkte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00" dirty="0"/>
                        <a:t>ca. 2.880 </a:t>
                      </a:r>
                      <a:r>
                        <a:rPr lang="de-DE" sz="1400" dirty="0" err="1"/>
                        <a:t>kW</a:t>
                      </a:r>
                      <a:endParaRPr lang="de-DE" sz="14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00" dirty="0"/>
                        <a:t>Netzverstärkung,</a:t>
                      </a:r>
                      <a:r>
                        <a:rPr lang="de-DE" sz="1400" baseline="0" dirty="0"/>
                        <a:t> </a:t>
                      </a:r>
                    </a:p>
                    <a:p>
                      <a:pPr algn="ctr"/>
                      <a:r>
                        <a:rPr lang="de-DE" sz="1400" baseline="0" dirty="0"/>
                        <a:t>vierter Trafo und </a:t>
                      </a:r>
                    </a:p>
                    <a:p>
                      <a:pPr algn="ctr"/>
                      <a:r>
                        <a:rPr lang="de-DE" sz="1400" baseline="0" dirty="0"/>
                        <a:t>Lastmanagement</a:t>
                      </a:r>
                      <a:endParaRPr lang="de-DE" sz="14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17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019" y="188640"/>
            <a:ext cx="6274221" cy="933589"/>
          </a:xfrm>
        </p:spPr>
        <p:txBody>
          <a:bodyPr/>
          <a:lstStyle/>
          <a:p>
            <a:r>
              <a:rPr lang="de-DE" altLang="de-DE" dirty="0"/>
              <a:t>E-Ladesäulen im öffentlichen Bereich</a:t>
            </a:r>
          </a:p>
          <a:p>
            <a:r>
              <a:rPr lang="de-DE" altLang="de-DE" sz="1400" dirty="0"/>
              <a:t>Auswirkungen auf das Stromnetz im Bereich Baumgartenstraße in </a:t>
            </a:r>
            <a:r>
              <a:rPr lang="de-DE" altLang="de-DE" sz="1400" dirty="0" err="1"/>
              <a:t>Darmsheim</a:t>
            </a:r>
            <a:endParaRPr lang="de-DE" altLang="de-DE" sz="1400"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23" name="Textfeld 22"/>
          <p:cNvSpPr txBox="1"/>
          <p:nvPr/>
        </p:nvSpPr>
        <p:spPr>
          <a:xfrm>
            <a:off x="5652120" y="4869160"/>
            <a:ext cx="3136884" cy="1118255"/>
          </a:xfrm>
          <a:prstGeom prst="rect">
            <a:avLst/>
          </a:prstGeom>
          <a:noFill/>
        </p:spPr>
        <p:txBody>
          <a:bodyPr wrap="none" rtlCol="0">
            <a:spAutoFit/>
          </a:bodyPr>
          <a:lstStyle/>
          <a:p>
            <a:pPr>
              <a:lnSpc>
                <a:spcPts val="2000"/>
              </a:lnSpc>
            </a:pPr>
            <a:r>
              <a:rPr lang="de-DE" sz="1600" b="1" dirty="0">
                <a:latin typeface="+mj-lt"/>
                <a:cs typeface="Tahoma" pitchFamily="34" charset="0"/>
              </a:rPr>
              <a:t>Verbraucherlast gelber Abschnitt:</a:t>
            </a:r>
          </a:p>
          <a:p>
            <a:pPr>
              <a:lnSpc>
                <a:spcPts val="2000"/>
              </a:lnSpc>
              <a:tabLst>
                <a:tab pos="355600" algn="l"/>
              </a:tabLst>
            </a:pPr>
            <a:r>
              <a:rPr lang="de-DE" sz="1600" dirty="0">
                <a:latin typeface="+mj-lt"/>
                <a:cs typeface="Tahoma" pitchFamily="34" charset="0"/>
              </a:rPr>
              <a:t>	ca. 35 Haushalte (ca. 85 WE)</a:t>
            </a:r>
          </a:p>
          <a:p>
            <a:pPr>
              <a:lnSpc>
                <a:spcPts val="2000"/>
              </a:lnSpc>
              <a:tabLst>
                <a:tab pos="355600" algn="l"/>
              </a:tabLst>
            </a:pPr>
            <a:r>
              <a:rPr lang="de-DE" sz="1600" dirty="0">
                <a:latin typeface="+mj-lt"/>
                <a:cs typeface="Tahoma" pitchFamily="34" charset="0"/>
              </a:rPr>
              <a:t>	ca. 1,3 kW gleichzeitige Last	</a:t>
            </a:r>
            <a:br>
              <a:rPr lang="de-DE" sz="1600" dirty="0">
                <a:latin typeface="+mj-lt"/>
                <a:cs typeface="Tahoma" pitchFamily="34" charset="0"/>
              </a:rPr>
            </a:br>
            <a:r>
              <a:rPr lang="de-DE" sz="1600" dirty="0">
                <a:latin typeface="+mj-lt"/>
                <a:cs typeface="Tahoma" pitchFamily="34" charset="0"/>
              </a:rPr>
              <a:t>	</a:t>
            </a:r>
            <a:r>
              <a:rPr lang="de-DE" sz="1600" dirty="0">
                <a:cs typeface="Tahoma" pitchFamily="34" charset="0"/>
              </a:rPr>
              <a:t>durchschn. Auslastung  110 kW</a:t>
            </a:r>
            <a:endParaRPr lang="de-DE" sz="1600" dirty="0">
              <a:latin typeface="+mj-lt"/>
              <a:cs typeface="Tahoma" pitchFamily="34" charset="0"/>
            </a:endParaRPr>
          </a:p>
        </p:txBody>
      </p:sp>
      <p:sp>
        <p:nvSpPr>
          <p:cNvPr id="24" name="Pfeil nach rechts 23"/>
          <p:cNvSpPr/>
          <p:nvPr/>
        </p:nvSpPr>
        <p:spPr>
          <a:xfrm>
            <a:off x="5681813" y="5251871"/>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p:cNvSpPr/>
          <p:nvPr/>
        </p:nvSpPr>
        <p:spPr>
          <a:xfrm>
            <a:off x="5689370" y="5509675"/>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a:off x="5689370" y="5752759"/>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458019" y="4797152"/>
            <a:ext cx="5266109" cy="1631216"/>
          </a:xfrm>
          <a:prstGeom prst="rect">
            <a:avLst/>
          </a:prstGeom>
          <a:noFill/>
        </p:spPr>
        <p:txBody>
          <a:bodyPr wrap="square" rtlCol="0">
            <a:spAutoFit/>
          </a:bodyPr>
          <a:lstStyle/>
          <a:p>
            <a:pPr>
              <a:lnSpc>
                <a:spcPts val="2000"/>
              </a:lnSpc>
            </a:pPr>
            <a:r>
              <a:rPr lang="de-DE" sz="1600" b="1" dirty="0">
                <a:latin typeface="+mj-lt"/>
                <a:cs typeface="Tahoma" pitchFamily="34" charset="0"/>
              </a:rPr>
              <a:t>Stromnetz:</a:t>
            </a:r>
          </a:p>
          <a:p>
            <a:pPr>
              <a:lnSpc>
                <a:spcPts val="2000"/>
              </a:lnSpc>
              <a:tabLst>
                <a:tab pos="355600" algn="l"/>
              </a:tabLst>
            </a:pPr>
            <a:r>
              <a:rPr lang="de-DE" sz="1600" dirty="0">
                <a:latin typeface="+mj-lt"/>
                <a:cs typeface="Tahoma" pitchFamily="34" charset="0"/>
              </a:rPr>
              <a:t>	eine </a:t>
            </a:r>
            <a:r>
              <a:rPr lang="de-DE" sz="1600" dirty="0" err="1">
                <a:latin typeface="+mj-lt"/>
                <a:cs typeface="Tahoma" pitchFamily="34" charset="0"/>
              </a:rPr>
              <a:t>Trafostation</a:t>
            </a:r>
            <a:endParaRPr lang="de-DE" sz="1600" dirty="0">
              <a:latin typeface="+mj-lt"/>
              <a:cs typeface="Tahoma" pitchFamily="34" charset="0"/>
            </a:endParaRPr>
          </a:p>
          <a:p>
            <a:pPr>
              <a:lnSpc>
                <a:spcPts val="2000"/>
              </a:lnSpc>
              <a:tabLst>
                <a:tab pos="355600" algn="l"/>
              </a:tabLst>
            </a:pPr>
            <a:r>
              <a:rPr lang="de-DE" sz="1600" dirty="0">
                <a:latin typeface="+mj-lt"/>
                <a:cs typeface="Tahoma" pitchFamily="34" charset="0"/>
              </a:rPr>
              <a:t>	Trafoleistung: 400 kVA</a:t>
            </a:r>
          </a:p>
          <a:p>
            <a:pPr>
              <a:lnSpc>
                <a:spcPts val="2000"/>
              </a:lnSpc>
              <a:tabLst>
                <a:tab pos="355600" algn="l"/>
              </a:tabLst>
            </a:pPr>
            <a:r>
              <a:rPr lang="de-DE" sz="1600" dirty="0">
                <a:latin typeface="+mj-lt"/>
                <a:cs typeface="Tahoma" pitchFamily="34" charset="0"/>
              </a:rPr>
              <a:t>	Höchstlast bisher 60 % (240 kVA)</a:t>
            </a:r>
            <a:br>
              <a:rPr lang="de-DE" sz="1600" dirty="0">
                <a:latin typeface="+mj-lt"/>
                <a:cs typeface="Tahoma" pitchFamily="34" charset="0"/>
              </a:rPr>
            </a:br>
            <a:r>
              <a:rPr lang="de-DE" sz="1600" dirty="0">
                <a:latin typeface="+mj-lt"/>
                <a:cs typeface="Tahoma" pitchFamily="34" charset="0"/>
              </a:rPr>
              <a:t>	Absicherung Freileitungsabgang 2 x 160 A (2 x 110 kW)	</a:t>
            </a:r>
          </a:p>
        </p:txBody>
      </p:sp>
      <p:sp>
        <p:nvSpPr>
          <p:cNvPr id="28" name="Pfeil nach rechts 27"/>
          <p:cNvSpPr/>
          <p:nvPr/>
        </p:nvSpPr>
        <p:spPr>
          <a:xfrm>
            <a:off x="564250" y="5157192"/>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p:cNvSpPr/>
          <p:nvPr/>
        </p:nvSpPr>
        <p:spPr>
          <a:xfrm>
            <a:off x="571807" y="5414996"/>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p:cNvSpPr/>
          <p:nvPr/>
        </p:nvSpPr>
        <p:spPr>
          <a:xfrm>
            <a:off x="571807" y="5658080"/>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Bild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50" y="1127416"/>
            <a:ext cx="5616623" cy="368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Pfeil nach rechts 54"/>
          <p:cNvSpPr/>
          <p:nvPr/>
        </p:nvSpPr>
        <p:spPr>
          <a:xfrm>
            <a:off x="571807" y="5958063"/>
            <a:ext cx="216024" cy="1324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524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019" y="188640"/>
            <a:ext cx="6274221" cy="933589"/>
          </a:xfrm>
        </p:spPr>
        <p:txBody>
          <a:bodyPr/>
          <a:lstStyle/>
          <a:p>
            <a:r>
              <a:rPr lang="de-DE" altLang="de-DE" dirty="0"/>
              <a:t>E-Ladesäulen im öffentlichen Bereich</a:t>
            </a:r>
          </a:p>
          <a:p>
            <a:r>
              <a:rPr lang="de-DE" altLang="de-DE" sz="1400" dirty="0"/>
              <a:t>Auswirkungen auf das Stromnetz im Bereich Baumgartenstraße in </a:t>
            </a:r>
            <a:r>
              <a:rPr lang="de-DE" altLang="de-DE" sz="1400" dirty="0" err="1"/>
              <a:t>Darmsheim</a:t>
            </a:r>
            <a:endParaRPr lang="de-DE" altLang="de-DE" sz="1400"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pic>
        <p:nvPicPr>
          <p:cNvPr id="14" name="Bild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30" y="1122819"/>
            <a:ext cx="5966998" cy="39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feil nach rechts 14"/>
          <p:cNvSpPr/>
          <p:nvPr/>
        </p:nvSpPr>
        <p:spPr>
          <a:xfrm rot="19625774">
            <a:off x="2184726" y="2324741"/>
            <a:ext cx="840154" cy="5151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rot="19644732">
            <a:off x="2192989" y="2457121"/>
            <a:ext cx="760144" cy="326821"/>
          </a:xfrm>
          <a:prstGeom prst="rect">
            <a:avLst/>
          </a:prstGeom>
          <a:noFill/>
        </p:spPr>
        <p:txBody>
          <a:bodyPr wrap="none" rtlCol="0">
            <a:spAutoFit/>
          </a:bodyPr>
          <a:lstStyle/>
          <a:p>
            <a:pPr>
              <a:lnSpc>
                <a:spcPts val="2000"/>
              </a:lnSpc>
            </a:pPr>
            <a:r>
              <a:rPr lang="de-DE" sz="1600" dirty="0">
                <a:latin typeface="Tahoma" pitchFamily="34" charset="0"/>
                <a:cs typeface="Tahoma" pitchFamily="34" charset="0"/>
              </a:rPr>
              <a:t>70 kW</a:t>
            </a:r>
          </a:p>
        </p:txBody>
      </p:sp>
      <p:sp>
        <p:nvSpPr>
          <p:cNvPr id="17" name="Textfeld 16"/>
          <p:cNvSpPr txBox="1"/>
          <p:nvPr/>
        </p:nvSpPr>
        <p:spPr>
          <a:xfrm>
            <a:off x="5583214" y="2022754"/>
            <a:ext cx="2653290" cy="1631216"/>
          </a:xfrm>
          <a:prstGeom prst="rect">
            <a:avLst/>
          </a:prstGeom>
          <a:solidFill>
            <a:schemeClr val="bg1"/>
          </a:solidFill>
        </p:spPr>
        <p:txBody>
          <a:bodyPr wrap="none" rtlCol="0">
            <a:spAutoFit/>
          </a:bodyPr>
          <a:lstStyle/>
          <a:p>
            <a:pPr>
              <a:lnSpc>
                <a:spcPts val="2000"/>
              </a:lnSpc>
            </a:pPr>
            <a:r>
              <a:rPr lang="de-DE" sz="1600" b="1" dirty="0">
                <a:latin typeface="Tahoma" pitchFamily="34" charset="0"/>
                <a:cs typeface="Tahoma" pitchFamily="34" charset="0"/>
              </a:rPr>
              <a:t>Problem Spannungsfall:</a:t>
            </a:r>
            <a:br>
              <a:rPr lang="de-DE" sz="1600" b="1" dirty="0">
                <a:latin typeface="Tahoma" pitchFamily="34" charset="0"/>
                <a:cs typeface="Tahoma" pitchFamily="34" charset="0"/>
              </a:rPr>
            </a:br>
            <a:r>
              <a:rPr lang="de-DE" sz="1600" dirty="0">
                <a:latin typeface="Tahoma" pitchFamily="34" charset="0"/>
                <a:cs typeface="Tahoma" pitchFamily="34" charset="0"/>
              </a:rPr>
              <a:t>garantierte Spannung</a:t>
            </a:r>
          </a:p>
          <a:p>
            <a:pPr>
              <a:lnSpc>
                <a:spcPts val="2000"/>
              </a:lnSpc>
            </a:pPr>
            <a:r>
              <a:rPr lang="de-DE" sz="1600" dirty="0">
                <a:latin typeface="Tahoma" pitchFamily="34" charset="0"/>
                <a:cs typeface="Tahoma" pitchFamily="34" charset="0"/>
              </a:rPr>
              <a:t>230/400 V   +/-10%</a:t>
            </a:r>
            <a:br>
              <a:rPr lang="de-DE" sz="1600" dirty="0">
                <a:latin typeface="Tahoma" pitchFamily="34" charset="0"/>
                <a:cs typeface="Tahoma" pitchFamily="34" charset="0"/>
              </a:rPr>
            </a:br>
            <a:r>
              <a:rPr lang="de-DE" sz="1600" dirty="0">
                <a:latin typeface="Tahoma" pitchFamily="34" charset="0"/>
                <a:cs typeface="Tahoma" pitchFamily="34" charset="0"/>
              </a:rPr>
              <a:t>beim letzten Kunden</a:t>
            </a:r>
            <a:br>
              <a:rPr lang="de-DE" sz="1600" dirty="0">
                <a:latin typeface="Tahoma" pitchFamily="34" charset="0"/>
                <a:cs typeface="Tahoma" pitchFamily="34" charset="0"/>
              </a:rPr>
            </a:br>
            <a:r>
              <a:rPr lang="de-DE" sz="1600" dirty="0">
                <a:latin typeface="Tahoma" pitchFamily="34" charset="0"/>
                <a:cs typeface="Tahoma" pitchFamily="34" charset="0"/>
              </a:rPr>
              <a:t>(300 m Distanz vom </a:t>
            </a:r>
            <a:br>
              <a:rPr lang="de-DE" sz="1600" dirty="0">
                <a:latin typeface="Tahoma" pitchFamily="34" charset="0"/>
                <a:cs typeface="Tahoma" pitchFamily="34" charset="0"/>
              </a:rPr>
            </a:br>
            <a:r>
              <a:rPr lang="de-DE" sz="1600" dirty="0">
                <a:latin typeface="Tahoma" pitchFamily="34" charset="0"/>
                <a:cs typeface="Tahoma" pitchFamily="34" charset="0"/>
              </a:rPr>
              <a:t>Einspeisepunkt)</a:t>
            </a:r>
          </a:p>
        </p:txBody>
      </p:sp>
      <p:sp>
        <p:nvSpPr>
          <p:cNvPr id="18" name="Pfeil nach rechts 17"/>
          <p:cNvSpPr/>
          <p:nvPr/>
        </p:nvSpPr>
        <p:spPr>
          <a:xfrm rot="1371554">
            <a:off x="2558077" y="3713697"/>
            <a:ext cx="840154" cy="5151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rot="1285006">
            <a:off x="2524429" y="3777551"/>
            <a:ext cx="760144" cy="326821"/>
          </a:xfrm>
          <a:prstGeom prst="rect">
            <a:avLst/>
          </a:prstGeom>
          <a:noFill/>
        </p:spPr>
        <p:txBody>
          <a:bodyPr wrap="none" rtlCol="0">
            <a:spAutoFit/>
          </a:bodyPr>
          <a:lstStyle/>
          <a:p>
            <a:pPr>
              <a:lnSpc>
                <a:spcPts val="2000"/>
              </a:lnSpc>
            </a:pPr>
            <a:r>
              <a:rPr lang="de-DE" sz="1600" dirty="0">
                <a:latin typeface="Tahoma" pitchFamily="34" charset="0"/>
                <a:cs typeface="Tahoma" pitchFamily="34" charset="0"/>
              </a:rPr>
              <a:t>70 kW</a:t>
            </a:r>
          </a:p>
        </p:txBody>
      </p:sp>
      <p:sp>
        <p:nvSpPr>
          <p:cNvPr id="2" name="Rechteck 1"/>
          <p:cNvSpPr/>
          <p:nvPr/>
        </p:nvSpPr>
        <p:spPr>
          <a:xfrm>
            <a:off x="431032" y="5141297"/>
            <a:ext cx="8712968" cy="861774"/>
          </a:xfrm>
          <a:prstGeom prst="rect">
            <a:avLst/>
          </a:prstGeom>
        </p:spPr>
        <p:txBody>
          <a:bodyPr wrap="square">
            <a:spAutoFit/>
          </a:bodyPr>
          <a:lstStyle/>
          <a:p>
            <a:pPr>
              <a:lnSpc>
                <a:spcPts val="2000"/>
              </a:lnSpc>
            </a:pPr>
            <a:r>
              <a:rPr lang="de-DE" sz="1400" b="1" dirty="0">
                <a:latin typeface="Tahoma" pitchFamily="34" charset="0"/>
                <a:cs typeface="Tahoma" pitchFamily="34" charset="0"/>
              </a:rPr>
              <a:t>Maximale Leistung 140 kW (2 x 70 kW) – durchschnittliche </a:t>
            </a:r>
            <a:r>
              <a:rPr lang="de-DE" sz="1400" b="1" dirty="0" err="1">
                <a:latin typeface="Tahoma" pitchFamily="34" charset="0"/>
                <a:cs typeface="Tahoma" pitchFamily="34" charset="0"/>
              </a:rPr>
              <a:t>Netzlast</a:t>
            </a:r>
            <a:r>
              <a:rPr lang="de-DE" sz="1400" b="1" dirty="0">
                <a:latin typeface="Tahoma" pitchFamily="34" charset="0"/>
                <a:cs typeface="Tahoma" pitchFamily="34" charset="0"/>
              </a:rPr>
              <a:t>  110 kW = Reserve 30 kW</a:t>
            </a:r>
            <a:br>
              <a:rPr lang="de-DE" sz="1400" b="1" dirty="0">
                <a:latin typeface="Tahoma" pitchFamily="34" charset="0"/>
                <a:cs typeface="Tahoma" pitchFamily="34" charset="0"/>
              </a:rPr>
            </a:br>
            <a:r>
              <a:rPr lang="de-DE" sz="1400" b="1" dirty="0">
                <a:latin typeface="Tahoma" pitchFamily="34" charset="0"/>
                <a:cs typeface="Tahoma" pitchFamily="34" charset="0"/>
              </a:rPr>
              <a:t>=&gt; zugesicherte Leistung durch SWS für </a:t>
            </a:r>
            <a:r>
              <a:rPr lang="de-DE" sz="1400" b="1" dirty="0" err="1">
                <a:latin typeface="Tahoma" pitchFamily="34" charset="0"/>
                <a:cs typeface="Tahoma" pitchFamily="34" charset="0"/>
              </a:rPr>
              <a:t>Ladebox</a:t>
            </a:r>
            <a:r>
              <a:rPr lang="de-DE" sz="1400" b="1" dirty="0">
                <a:latin typeface="Tahoma" pitchFamily="34" charset="0"/>
                <a:cs typeface="Tahoma" pitchFamily="34" charset="0"/>
              </a:rPr>
              <a:t> / HA auf 11 kW begrenzt</a:t>
            </a:r>
          </a:p>
          <a:p>
            <a:pPr>
              <a:lnSpc>
                <a:spcPts val="2000"/>
              </a:lnSpc>
            </a:pPr>
            <a:r>
              <a:rPr lang="de-DE" sz="1400" b="1" dirty="0">
                <a:latin typeface="Tahoma" pitchFamily="34" charset="0"/>
                <a:cs typeface="Tahoma" pitchFamily="34" charset="0"/>
              </a:rPr>
              <a:t>=&gt; Dunkelziffer bei den nicht angemeldeten Ladepunkten (Drehstromsteckdose)</a:t>
            </a:r>
          </a:p>
        </p:txBody>
      </p:sp>
    </p:spTree>
    <p:extLst>
      <p:ext uri="{BB962C8B-B14F-4D97-AF65-F5344CB8AC3E}">
        <p14:creationId xmlns:p14="http://schemas.microsoft.com/office/powerpoint/2010/main" val="144404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1128514"/>
          </a:xfrm>
        </p:spPr>
        <p:txBody>
          <a:bodyPr/>
          <a:lstStyle/>
          <a:p>
            <a:pPr>
              <a:spcBef>
                <a:spcPct val="0"/>
              </a:spcBef>
            </a:pPr>
            <a:r>
              <a:rPr altLang="de-DE" dirty="0"/>
              <a:t>Grundlagen zur Elektromobilität</a:t>
            </a:r>
          </a:p>
          <a:p>
            <a:pPr>
              <a:spcBef>
                <a:spcPct val="0"/>
              </a:spcBef>
            </a:pPr>
            <a:r>
              <a:rPr altLang="de-DE" sz="1400" dirty="0"/>
              <a:t>Der Hausanschluss</a:t>
            </a:r>
            <a:endParaRPr altLang="de-DE" dirty="0"/>
          </a:p>
          <a:p>
            <a:pPr>
              <a:spcBef>
                <a:spcPct val="0"/>
              </a:spcBef>
            </a:pP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2"/>
          <p:cNvSpPr txBox="1">
            <a:spLocks/>
          </p:cNvSpPr>
          <p:nvPr/>
        </p:nvSpPr>
        <p:spPr>
          <a:xfrm>
            <a:off x="336000" y="1220401"/>
            <a:ext cx="6900296" cy="4052391"/>
          </a:xfrm>
          <a:prstGeom prst="rect">
            <a:avLst/>
          </a:prstGeom>
          <a:noFill/>
        </p:spPr>
        <p:txBody>
          <a:bodyPr wrap="square" rtlCol="0">
            <a:spAutoFit/>
          </a:bodyPr>
          <a:lstStyle>
            <a:lvl1pPr marL="0" indent="-342900" algn="l" defTabSz="914400" rtl="0" eaLnBrk="1" latinLnBrk="0" hangingPunct="1">
              <a:spcBef>
                <a:spcPts val="0"/>
              </a:spcBef>
              <a:spcAft>
                <a:spcPts val="800"/>
              </a:spcAft>
              <a:buFont typeface="Arial" pitchFamily="34" charset="0"/>
              <a:buNone/>
              <a:defRPr lang="de-DE" sz="2000" b="0" kern="1200" smtClean="0">
                <a:solidFill>
                  <a:srgbClr val="C90B21"/>
                </a:solidFill>
                <a:latin typeface="Tahoma" pitchFamily="34" charset="0"/>
                <a:ea typeface="+mn-ea"/>
                <a:cs typeface="Tahoma" pitchFamily="34" charset="0"/>
              </a:defRPr>
            </a:lvl1pPr>
            <a:lvl2pPr marL="0" indent="-28575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2pPr>
            <a:lvl3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3pPr>
            <a:lvl4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4pPr>
            <a:lvl5pPr marL="0" indent="-228600" algn="l" defTabSz="914400" rtl="0" eaLnBrk="1" latinLnBrk="0" hangingPunct="1">
              <a:spcBef>
                <a:spcPct val="20000"/>
              </a:spcBef>
              <a:spcAft>
                <a:spcPts val="600"/>
              </a:spcAft>
              <a:buFont typeface="Arial" pitchFamily="34" charset="0"/>
              <a:buChar char="»"/>
              <a:defRPr lang="de-DE" sz="2400" b="0" kern="1200" dirty="0" smtClean="0">
                <a:solidFill>
                  <a:schemeClr val="bg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a:solidFill>
                  <a:schemeClr val="tx1"/>
                </a:solidFill>
                <a:latin typeface="+mn-lt"/>
              </a:rPr>
              <a:t>Hausanschluss:</a:t>
            </a:r>
          </a:p>
          <a:p>
            <a:endParaRPr lang="de-DE" sz="1600" b="1" dirty="0">
              <a:solidFill>
                <a:schemeClr val="tx1"/>
              </a:solidFill>
              <a:latin typeface="+mn-lt"/>
            </a:endParaRPr>
          </a:p>
          <a:p>
            <a:pPr marL="342900">
              <a:buFont typeface="Arial" pitchFamily="34" charset="0"/>
              <a:buChar char="•"/>
            </a:pPr>
            <a:r>
              <a:rPr lang="de-DE" sz="1600" dirty="0">
                <a:solidFill>
                  <a:schemeClr val="tx1"/>
                </a:solidFill>
                <a:latin typeface="+mn-lt"/>
              </a:rPr>
              <a:t>Einfamilienhäuser werden standardmäßig mit einer Leistung von 30 kW abgesichert. Diese wird allerdings in den allerseltensten Fällen benötigt.</a:t>
            </a:r>
          </a:p>
          <a:p>
            <a:pPr marL="342900">
              <a:buFont typeface="Arial" pitchFamily="34" charset="0"/>
              <a:buChar char="•"/>
            </a:pPr>
            <a:r>
              <a:rPr lang="de-DE" sz="1600" dirty="0">
                <a:solidFill>
                  <a:schemeClr val="tx1"/>
                </a:solidFill>
                <a:latin typeface="+mn-lt"/>
              </a:rPr>
              <a:t>Mehrfamilienhäuser werden üblicherweise mit einer Leistung von 3-5 kW pro Wohneinheit abgesichert (mindestens allerdings 30 kW). Je größer die Anzahl Wohneinheiten umso geringer die benötigte Absicherung. Dies liegt am sogenannten „Gleichzeitigkeitsfaktor“. Es tritt üblicherweise nie der Fall ein, dass alle Wohneinheiten gleichzeitig (und vor allem über einen längeren Zeitraum hinweg) extrem viel Strom verbrauchen.</a:t>
            </a:r>
          </a:p>
          <a:p>
            <a:pPr marL="342900">
              <a:buFont typeface="Arial" pitchFamily="34" charset="0"/>
              <a:buChar char="•"/>
            </a:pPr>
            <a:r>
              <a:rPr lang="de-DE" sz="1600" dirty="0">
                <a:solidFill>
                  <a:schemeClr val="tx1"/>
                </a:solidFill>
                <a:latin typeface="+mn-lt"/>
              </a:rPr>
              <a:t>Durch die e-Mobilität, bei der ein e-Auto über mehrere Stunden eine potenziell sehr hohe Leistung zur Batterieladung anfordern (kann) ändert sich die oben beschriebene Situation.</a:t>
            </a:r>
          </a:p>
          <a:p>
            <a:pPr marL="342900">
              <a:buFont typeface="Arial" pitchFamily="34" charset="0"/>
              <a:buChar char="•"/>
            </a:pPr>
            <a:endParaRPr lang="de-DE" sz="1600" dirty="0">
              <a:solidFill>
                <a:schemeClr val="tx1"/>
              </a:solidFill>
              <a:latin typeface="+mn-lt"/>
            </a:endParaRPr>
          </a:p>
        </p:txBody>
      </p:sp>
    </p:spTree>
    <p:extLst>
      <p:ext uri="{BB962C8B-B14F-4D97-AF65-F5344CB8AC3E}">
        <p14:creationId xmlns:p14="http://schemas.microsoft.com/office/powerpoint/2010/main" val="160031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platzhalter 1"/>
          <p:cNvSpPr>
            <a:spLocks noGrp="1"/>
          </p:cNvSpPr>
          <p:nvPr>
            <p:ph type="body" sz="quarter" idx="10"/>
          </p:nvPr>
        </p:nvSpPr>
        <p:spPr>
          <a:xfrm>
            <a:off x="458788" y="188913"/>
            <a:ext cx="8280400" cy="400050"/>
          </a:xfrm>
        </p:spPr>
        <p:txBody>
          <a:bodyPr/>
          <a:lstStyle/>
          <a:p>
            <a:pPr>
              <a:spcBef>
                <a:spcPct val="0"/>
              </a:spcBef>
            </a:pPr>
            <a:r>
              <a:rPr altLang="de-DE" dirty="0"/>
              <a:t>Übersicht</a:t>
            </a:r>
          </a:p>
        </p:txBody>
      </p:sp>
      <p:sp>
        <p:nvSpPr>
          <p:cNvPr id="25" name="Textfeld 24"/>
          <p:cNvSpPr txBox="1"/>
          <p:nvPr/>
        </p:nvSpPr>
        <p:spPr>
          <a:xfrm>
            <a:off x="683568" y="1412776"/>
            <a:ext cx="7257692" cy="3426579"/>
          </a:xfrm>
          <a:prstGeom prst="rect">
            <a:avLst/>
          </a:prstGeom>
          <a:noFill/>
        </p:spPr>
        <p:txBody>
          <a:bodyPr wrap="none" rtlCol="0">
            <a:spAutoFit/>
          </a:bodyPr>
          <a:lstStyle/>
          <a:p>
            <a:pPr marL="285750" indent="-285750">
              <a:lnSpc>
                <a:spcPts val="2000"/>
              </a:lnSpc>
              <a:buFontTx/>
              <a:buChar char="-"/>
            </a:pPr>
            <a:r>
              <a:rPr lang="de-DE" sz="1600" b="1" dirty="0">
                <a:cs typeface="Tahoma" pitchFamily="34" charset="0"/>
              </a:rPr>
              <a:t>Der Klimaschutz</a:t>
            </a:r>
            <a:br>
              <a:rPr lang="de-DE" sz="1600" b="1" dirty="0">
                <a:cs typeface="Tahoma" pitchFamily="34" charset="0"/>
              </a:rPr>
            </a:br>
            <a:endParaRPr lang="de-DE" sz="1600" b="1" dirty="0">
              <a:cs typeface="Tahoma" pitchFamily="34" charset="0"/>
            </a:endParaRPr>
          </a:p>
          <a:p>
            <a:pPr marL="285750" indent="-285750">
              <a:lnSpc>
                <a:spcPts val="2000"/>
              </a:lnSpc>
              <a:buFontTx/>
              <a:buChar char="-"/>
            </a:pPr>
            <a:r>
              <a:rPr lang="de-DE" sz="1600" b="1" dirty="0">
                <a:cs typeface="Tahoma" pitchFamily="34" charset="0"/>
              </a:rPr>
              <a:t>Grundlagen zur Elektromobilität </a:t>
            </a:r>
            <a:br>
              <a:rPr lang="de-DE" sz="1600" b="1" dirty="0">
                <a:cs typeface="Tahoma" pitchFamily="34" charset="0"/>
              </a:rPr>
            </a:br>
            <a:endParaRPr lang="de-DE" sz="1600" b="1" dirty="0">
              <a:cs typeface="Tahoma" pitchFamily="34" charset="0"/>
            </a:endParaRPr>
          </a:p>
          <a:p>
            <a:pPr marL="285750" indent="-285750">
              <a:lnSpc>
                <a:spcPts val="2000"/>
              </a:lnSpc>
              <a:buFontTx/>
              <a:buChar char="-"/>
            </a:pPr>
            <a:r>
              <a:rPr lang="de-DE" sz="1600" b="1" dirty="0">
                <a:cs typeface="Tahoma" pitchFamily="34" charset="0"/>
              </a:rPr>
              <a:t>Auswirkungen auf den Netzbetreiber am Beispiel </a:t>
            </a:r>
            <a:r>
              <a:rPr lang="de-DE" sz="1600" b="1" dirty="0" err="1">
                <a:cs typeface="Tahoma" pitchFamily="34" charset="0"/>
              </a:rPr>
              <a:t>Allmendäcker</a:t>
            </a:r>
            <a:r>
              <a:rPr lang="de-DE" sz="1600" b="1" dirty="0">
                <a:cs typeface="Tahoma" pitchFamily="34" charset="0"/>
              </a:rPr>
              <a:t> II in </a:t>
            </a:r>
            <a:r>
              <a:rPr lang="de-DE" sz="1600" b="1" dirty="0" err="1">
                <a:cs typeface="Tahoma" pitchFamily="34" charset="0"/>
              </a:rPr>
              <a:t>Maichingen</a:t>
            </a:r>
            <a:br>
              <a:rPr lang="de-DE" sz="1600" b="1" dirty="0">
                <a:cs typeface="Tahoma" pitchFamily="34" charset="0"/>
              </a:rPr>
            </a:br>
            <a:endParaRPr lang="de-DE" sz="1600" b="1" dirty="0">
              <a:cs typeface="Tahoma" pitchFamily="34" charset="0"/>
            </a:endParaRPr>
          </a:p>
          <a:p>
            <a:pPr marL="285750" indent="-285750">
              <a:lnSpc>
                <a:spcPts val="2000"/>
              </a:lnSpc>
              <a:buFontTx/>
              <a:buChar char="-"/>
            </a:pPr>
            <a:r>
              <a:rPr lang="de-DE" sz="1600" b="1" dirty="0">
                <a:cs typeface="Tahoma" pitchFamily="34" charset="0"/>
              </a:rPr>
              <a:t>Auswirkungen auf das Stromnetz im Bereich Baumgartenstraße in </a:t>
            </a:r>
            <a:r>
              <a:rPr lang="de-DE" sz="1600" b="1" dirty="0" err="1">
                <a:cs typeface="Tahoma" pitchFamily="34" charset="0"/>
              </a:rPr>
              <a:t>Darmsheim</a:t>
            </a:r>
            <a:endParaRPr lang="de-DE" sz="1600" b="1" dirty="0">
              <a:cs typeface="Tahoma" pitchFamily="34" charset="0"/>
            </a:endParaRPr>
          </a:p>
          <a:p>
            <a:pPr lvl="1">
              <a:lnSpc>
                <a:spcPts val="2000"/>
              </a:lnSpc>
            </a:pPr>
            <a:endParaRPr lang="de-DE" sz="1600" b="1" dirty="0">
              <a:cs typeface="Tahoma" pitchFamily="34" charset="0"/>
            </a:endParaRPr>
          </a:p>
          <a:p>
            <a:pPr marL="285750" indent="-285750">
              <a:lnSpc>
                <a:spcPts val="2000"/>
              </a:lnSpc>
              <a:buFontTx/>
              <a:buChar char="-"/>
            </a:pPr>
            <a:r>
              <a:rPr lang="de-DE" sz="1600" b="1" dirty="0">
                <a:cs typeface="Tahoma" pitchFamily="34" charset="0"/>
              </a:rPr>
              <a:t>Grundlagen zum Hausanschluss</a:t>
            </a:r>
            <a:br>
              <a:rPr lang="de-DE" sz="1600" b="1" dirty="0">
                <a:cs typeface="Tahoma" pitchFamily="34" charset="0"/>
              </a:rPr>
            </a:br>
            <a:endParaRPr lang="de-DE" sz="1600" b="1" dirty="0">
              <a:cs typeface="Tahoma" pitchFamily="34" charset="0"/>
            </a:endParaRPr>
          </a:p>
          <a:p>
            <a:pPr marL="285750" indent="-285750">
              <a:lnSpc>
                <a:spcPts val="2000"/>
              </a:lnSpc>
              <a:buFontTx/>
              <a:buChar char="-"/>
            </a:pPr>
            <a:r>
              <a:rPr lang="de-DE" sz="1600" b="1" dirty="0">
                <a:cs typeface="Tahoma" pitchFamily="34" charset="0"/>
              </a:rPr>
              <a:t>Fragen und Antworten</a:t>
            </a:r>
            <a:br>
              <a:rPr lang="de-DE" sz="1600" b="1" dirty="0">
                <a:cs typeface="Tahoma" pitchFamily="34" charset="0"/>
              </a:rPr>
            </a:br>
            <a:endParaRPr lang="de-DE" sz="1600" b="1" dirty="0">
              <a:cs typeface="Tahoma" pitchFamily="34" charset="0"/>
            </a:endParaRPr>
          </a:p>
          <a:p>
            <a:pPr marL="285750" indent="-285750">
              <a:lnSpc>
                <a:spcPts val="2000"/>
              </a:lnSpc>
              <a:buFontTx/>
              <a:buChar char="-"/>
            </a:pPr>
            <a:r>
              <a:rPr lang="de-DE" sz="1600" b="1" dirty="0">
                <a:cs typeface="Tahoma" pitchFamily="34" charset="0"/>
              </a:rPr>
              <a:t>Wichtige Links im Internet</a:t>
            </a:r>
            <a:r>
              <a:rPr lang="de-DE" sz="1600" dirty="0">
                <a:cs typeface="Tahoma" pitchFamily="34" charset="0"/>
              </a:rPr>
              <a:t>	</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496" y="3429000"/>
            <a:ext cx="4870443" cy="2736304"/>
          </a:xfrm>
          <a:prstGeom prst="rect">
            <a:avLst/>
          </a:prstGeom>
        </p:spPr>
      </p:pic>
    </p:spTree>
    <p:extLst>
      <p:ext uri="{BB962C8B-B14F-4D97-AF65-F5344CB8AC3E}">
        <p14:creationId xmlns:p14="http://schemas.microsoft.com/office/powerpoint/2010/main" val="266402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Grundlagen zur Elektromobilität</a:t>
            </a:r>
          </a:p>
          <a:p>
            <a:pPr>
              <a:spcBef>
                <a:spcPct val="0"/>
              </a:spcBef>
            </a:pPr>
            <a:r>
              <a:rPr altLang="de-DE" sz="1400" dirty="0"/>
              <a:t>Der Hausanschluss</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Diagramm 5"/>
          <p:cNvGraphicFramePr>
            <a:graphicFrameLocks/>
          </p:cNvGraphicFramePr>
          <p:nvPr>
            <p:extLst>
              <p:ext uri="{D42A27DB-BD31-4B8C-83A1-F6EECF244321}">
                <p14:modId xmlns:p14="http://schemas.microsoft.com/office/powerpoint/2010/main" val="2497389075"/>
              </p:ext>
            </p:extLst>
          </p:nvPr>
        </p:nvGraphicFramePr>
        <p:xfrm>
          <a:off x="4777255" y="1847295"/>
          <a:ext cx="4136181" cy="3165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p:cNvGraphicFramePr>
            <a:graphicFrameLocks/>
          </p:cNvGraphicFramePr>
          <p:nvPr>
            <p:extLst>
              <p:ext uri="{D42A27DB-BD31-4B8C-83A1-F6EECF244321}">
                <p14:modId xmlns:p14="http://schemas.microsoft.com/office/powerpoint/2010/main" val="150167696"/>
              </p:ext>
            </p:extLst>
          </p:nvPr>
        </p:nvGraphicFramePr>
        <p:xfrm>
          <a:off x="4765779" y="1852892"/>
          <a:ext cx="4139537" cy="3160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p:cNvGraphicFramePr>
            <a:graphicFrameLocks/>
          </p:cNvGraphicFramePr>
          <p:nvPr>
            <p:extLst>
              <p:ext uri="{D42A27DB-BD31-4B8C-83A1-F6EECF244321}">
                <p14:modId xmlns:p14="http://schemas.microsoft.com/office/powerpoint/2010/main" val="2388670104"/>
              </p:ext>
            </p:extLst>
          </p:nvPr>
        </p:nvGraphicFramePr>
        <p:xfrm>
          <a:off x="268172" y="1865210"/>
          <a:ext cx="4054738" cy="31491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 8"/>
          <p:cNvGraphicFramePr>
            <a:graphicFrameLocks/>
          </p:cNvGraphicFramePr>
          <p:nvPr>
            <p:extLst>
              <p:ext uri="{D42A27DB-BD31-4B8C-83A1-F6EECF244321}">
                <p14:modId xmlns:p14="http://schemas.microsoft.com/office/powerpoint/2010/main" val="2080199717"/>
              </p:ext>
            </p:extLst>
          </p:nvPr>
        </p:nvGraphicFramePr>
        <p:xfrm>
          <a:off x="257478" y="1851548"/>
          <a:ext cx="4064422" cy="3161501"/>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5"/>
          <p:cNvSpPr>
            <a:spLocks noChangeArrowheads="1"/>
          </p:cNvSpPr>
          <p:nvPr/>
        </p:nvSpPr>
        <p:spPr bwMode="auto">
          <a:xfrm>
            <a:off x="6477000" y="1219203"/>
            <a:ext cx="2850525" cy="390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pPr>
            <a:endParaRPr lang="de-DE" sz="2000" dirty="0">
              <a:solidFill>
                <a:srgbClr val="CC0000"/>
              </a:solidFill>
            </a:endParaRPr>
          </a:p>
        </p:txBody>
      </p:sp>
      <p:sp>
        <p:nvSpPr>
          <p:cNvPr id="12" name="Rechteck 11"/>
          <p:cNvSpPr/>
          <p:nvPr/>
        </p:nvSpPr>
        <p:spPr>
          <a:xfrm>
            <a:off x="831497" y="3573015"/>
            <a:ext cx="3236447" cy="6575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11 kW</a:t>
            </a:r>
          </a:p>
        </p:txBody>
      </p:sp>
      <p:sp>
        <p:nvSpPr>
          <p:cNvPr id="13" name="Rechteck 12"/>
          <p:cNvSpPr/>
          <p:nvPr/>
        </p:nvSpPr>
        <p:spPr>
          <a:xfrm>
            <a:off x="829258" y="2789382"/>
            <a:ext cx="3238686" cy="14411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22 kW</a:t>
            </a:r>
          </a:p>
        </p:txBody>
      </p:sp>
      <p:sp>
        <p:nvSpPr>
          <p:cNvPr id="14" name="Rechteck 13"/>
          <p:cNvSpPr/>
          <p:nvPr/>
        </p:nvSpPr>
        <p:spPr>
          <a:xfrm>
            <a:off x="5432425" y="2591111"/>
            <a:ext cx="3172023" cy="3905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11 kW</a:t>
            </a:r>
          </a:p>
        </p:txBody>
      </p:sp>
      <p:sp>
        <p:nvSpPr>
          <p:cNvPr id="15" name="Rechteck 14"/>
          <p:cNvSpPr/>
          <p:nvPr/>
        </p:nvSpPr>
        <p:spPr>
          <a:xfrm>
            <a:off x="5432425" y="2973809"/>
            <a:ext cx="3172023" cy="3905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11 kW</a:t>
            </a:r>
          </a:p>
        </p:txBody>
      </p:sp>
      <p:grpSp>
        <p:nvGrpSpPr>
          <p:cNvPr id="17" name="Gruppieren 16"/>
          <p:cNvGrpSpPr/>
          <p:nvPr/>
        </p:nvGrpSpPr>
        <p:grpSpPr>
          <a:xfrm>
            <a:off x="479376" y="5472177"/>
            <a:ext cx="2484612" cy="685907"/>
            <a:chOff x="479376" y="5472177"/>
            <a:chExt cx="3121668" cy="861774"/>
          </a:xfrm>
        </p:grpSpPr>
        <p:sp>
          <p:nvSpPr>
            <p:cNvPr id="18" name="Ellipse 17"/>
            <p:cNvSpPr/>
            <p:nvPr/>
          </p:nvSpPr>
          <p:spPr>
            <a:xfrm>
              <a:off x="479376" y="557019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p:cNvSpPr/>
            <p:nvPr/>
          </p:nvSpPr>
          <p:spPr>
            <a:xfrm>
              <a:off x="479376" y="6037723"/>
              <a:ext cx="144016" cy="17688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23392" y="5472177"/>
              <a:ext cx="2977652" cy="861774"/>
            </a:xfrm>
            <a:prstGeom prst="rect">
              <a:avLst/>
            </a:prstGeom>
            <a:noFill/>
          </p:spPr>
          <p:txBody>
            <a:bodyPr wrap="square" rtlCol="0">
              <a:spAutoFit/>
            </a:bodyPr>
            <a:lstStyle/>
            <a:p>
              <a:r>
                <a:rPr lang="de-DE" sz="1600" dirty="0"/>
                <a:t>Standardlastprofil (SLP)</a:t>
              </a:r>
            </a:p>
            <a:p>
              <a:endParaRPr lang="de-DE" sz="1600" dirty="0"/>
            </a:p>
            <a:p>
              <a:r>
                <a:rPr lang="de-DE" sz="1600" dirty="0"/>
                <a:t>SLP x 5</a:t>
              </a:r>
            </a:p>
          </p:txBody>
        </p:sp>
      </p:grpSp>
      <p:sp>
        <p:nvSpPr>
          <p:cNvPr id="21" name="Rechteck 20"/>
          <p:cNvSpPr/>
          <p:nvPr/>
        </p:nvSpPr>
        <p:spPr>
          <a:xfrm>
            <a:off x="5432425" y="3370793"/>
            <a:ext cx="3172023" cy="3905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11 kW</a:t>
            </a:r>
          </a:p>
        </p:txBody>
      </p:sp>
      <p:sp>
        <p:nvSpPr>
          <p:cNvPr id="22" name="Rechteck 21"/>
          <p:cNvSpPr/>
          <p:nvPr/>
        </p:nvSpPr>
        <p:spPr>
          <a:xfrm>
            <a:off x="5432425" y="3758541"/>
            <a:ext cx="3172023" cy="3905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11 kW</a:t>
            </a:r>
          </a:p>
        </p:txBody>
      </p:sp>
      <p:sp>
        <p:nvSpPr>
          <p:cNvPr id="2" name="Rechteck 1"/>
          <p:cNvSpPr/>
          <p:nvPr/>
        </p:nvSpPr>
        <p:spPr>
          <a:xfrm>
            <a:off x="470707" y="1214293"/>
            <a:ext cx="3252878" cy="369332"/>
          </a:xfrm>
          <a:prstGeom prst="rect">
            <a:avLst/>
          </a:prstGeom>
        </p:spPr>
        <p:txBody>
          <a:bodyPr wrap="none">
            <a:spAutoFit/>
          </a:bodyPr>
          <a:lstStyle/>
          <a:p>
            <a:r>
              <a:rPr lang="de-DE" b="1" dirty="0"/>
              <a:t>Die Lastgänge von EFH und MFH</a:t>
            </a:r>
          </a:p>
        </p:txBody>
      </p:sp>
    </p:spTree>
    <p:extLst>
      <p:ext uri="{BB962C8B-B14F-4D97-AF65-F5344CB8AC3E}">
        <p14:creationId xmlns:p14="http://schemas.microsoft.com/office/powerpoint/2010/main" val="2233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P spid="12" grpId="0" animBg="1"/>
      <p:bldP spid="13" grpId="0" animBg="1"/>
      <p:bldP spid="14" grpId="0" animBg="1"/>
      <p:bldP spid="15"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14" name="Textfeld 13"/>
          <p:cNvSpPr txBox="1"/>
          <p:nvPr/>
        </p:nvSpPr>
        <p:spPr>
          <a:xfrm>
            <a:off x="1403648" y="1196752"/>
            <a:ext cx="7200800" cy="4832092"/>
          </a:xfrm>
          <a:prstGeom prst="rect">
            <a:avLst/>
          </a:prstGeom>
          <a:noFill/>
        </p:spPr>
        <p:txBody>
          <a:bodyPr wrap="square" rtlCol="0">
            <a:spAutoFit/>
          </a:bodyPr>
          <a:lstStyle/>
          <a:p>
            <a:pPr marL="449263" indent="-449263">
              <a:buFont typeface="Arial" pitchFamily="34" charset="0"/>
              <a:buChar char="•"/>
            </a:pPr>
            <a:r>
              <a:rPr lang="de-DE" sz="2000" b="0" dirty="0">
                <a:latin typeface="Calibri" pitchFamily="34" charset="0"/>
              </a:rPr>
              <a:t>Anmeldung einer </a:t>
            </a:r>
            <a:r>
              <a:rPr lang="de-DE" sz="2000" dirty="0" err="1">
                <a:latin typeface="Calibri" pitchFamily="34" charset="0"/>
              </a:rPr>
              <a:t>w</a:t>
            </a:r>
            <a:r>
              <a:rPr lang="de-DE" sz="2000" b="0" dirty="0" err="1">
                <a:latin typeface="Calibri" pitchFamily="34" charset="0"/>
              </a:rPr>
              <a:t>allbox</a:t>
            </a:r>
            <a:r>
              <a:rPr lang="de-DE" sz="2000" b="0" dirty="0">
                <a:latin typeface="Calibri" pitchFamily="34" charset="0"/>
              </a:rPr>
              <a:t>:</a:t>
            </a:r>
            <a:br>
              <a:rPr lang="de-DE" sz="2000" b="0" dirty="0">
                <a:latin typeface="Calibri" pitchFamily="34" charset="0"/>
              </a:rPr>
            </a:br>
            <a:endParaRPr lang="de-DE" dirty="0">
              <a:latin typeface="Calibri" pitchFamily="34" charset="0"/>
            </a:endParaRPr>
          </a:p>
          <a:p>
            <a:pPr marL="906463" lvl="1" indent="-449263">
              <a:buFont typeface="Symbol" panose="05050102010706020507" pitchFamily="18" charset="2"/>
              <a:buChar char="-"/>
            </a:pPr>
            <a:r>
              <a:rPr lang="de-DE" b="1" dirty="0">
                <a:latin typeface="Calibri" pitchFamily="34" charset="0"/>
              </a:rPr>
              <a:t>Anmeldepflicht</a:t>
            </a:r>
            <a:r>
              <a:rPr lang="de-DE" dirty="0">
                <a:latin typeface="Calibri" pitchFamily="34" charset="0"/>
              </a:rPr>
              <a:t> jeder </a:t>
            </a:r>
            <a:r>
              <a:rPr lang="de-DE" dirty="0" err="1">
                <a:latin typeface="Calibri" pitchFamily="34" charset="0"/>
              </a:rPr>
              <a:t>wallbox</a:t>
            </a:r>
            <a:r>
              <a:rPr lang="de-DE" dirty="0">
                <a:latin typeface="Calibri" pitchFamily="34" charset="0"/>
              </a:rPr>
              <a:t> beim örtlichen Netzbetreiber größer 3,7 kW durch einen Vertragsinstallateur (VIU).</a:t>
            </a:r>
          </a:p>
          <a:p>
            <a:pPr marL="906463" lvl="1" indent="-449263">
              <a:buFont typeface="Symbol" panose="05050102010706020507" pitchFamily="18" charset="2"/>
              <a:buChar char="-"/>
            </a:pPr>
            <a:endParaRPr lang="de-DE" dirty="0">
              <a:latin typeface="Calibri" pitchFamily="34" charset="0"/>
            </a:endParaRPr>
          </a:p>
          <a:p>
            <a:pPr marL="906463" lvl="1" indent="-449263">
              <a:buFont typeface="Symbol" panose="05050102010706020507" pitchFamily="18" charset="2"/>
              <a:buChar char="-"/>
            </a:pPr>
            <a:r>
              <a:rPr lang="de-DE" b="1" dirty="0">
                <a:latin typeface="Calibri" pitchFamily="34" charset="0"/>
              </a:rPr>
              <a:t>Genehmigungspflicht</a:t>
            </a:r>
            <a:r>
              <a:rPr lang="de-DE" dirty="0">
                <a:latin typeface="Calibri" pitchFamily="34" charset="0"/>
              </a:rPr>
              <a:t> ab 12 kW vom Netzbetreiber erforderlich. </a:t>
            </a:r>
            <a:br>
              <a:rPr lang="de-DE" dirty="0">
                <a:latin typeface="Calibri" pitchFamily="34" charset="0"/>
              </a:rPr>
            </a:br>
            <a:endParaRPr lang="de-DE" dirty="0">
              <a:latin typeface="Calibri" pitchFamily="34" charset="0"/>
            </a:endParaRPr>
          </a:p>
          <a:p>
            <a:pPr marL="906463" lvl="1" indent="-449263">
              <a:buFont typeface="Symbol" panose="05050102010706020507" pitchFamily="18" charset="2"/>
              <a:buChar char="-"/>
            </a:pPr>
            <a:r>
              <a:rPr lang="de-DE" b="0" dirty="0">
                <a:latin typeface="Calibri" pitchFamily="34" charset="0"/>
              </a:rPr>
              <a:t>Prüfung durch Netzbetreiber, ob die zusätzliche Leistung bereitgestellt werden kann.</a:t>
            </a:r>
          </a:p>
          <a:p>
            <a:pPr marL="906463" lvl="1" indent="-449263">
              <a:buFont typeface="Symbol" panose="05050102010706020507" pitchFamily="18" charset="2"/>
              <a:buChar char="-"/>
            </a:pPr>
            <a:endParaRPr lang="de-DE" dirty="0">
              <a:latin typeface="Calibri" pitchFamily="34" charset="0"/>
            </a:endParaRPr>
          </a:p>
          <a:p>
            <a:pPr marL="906463" lvl="1" indent="-449263">
              <a:buFont typeface="Symbol" panose="05050102010706020507" pitchFamily="18" charset="2"/>
              <a:buChar char="-"/>
            </a:pPr>
            <a:r>
              <a:rPr lang="de-DE" b="0" dirty="0">
                <a:latin typeface="Calibri" pitchFamily="34" charset="0"/>
              </a:rPr>
              <a:t>Anschluss innerhalb von 3 Monaten nach Genehmigung, </a:t>
            </a:r>
          </a:p>
          <a:p>
            <a:pPr lvl="1"/>
            <a:r>
              <a:rPr lang="de-DE" dirty="0">
                <a:latin typeface="Calibri" pitchFamily="34" charset="0"/>
              </a:rPr>
              <a:t>	bei späterem Anschluss </a:t>
            </a:r>
            <a:r>
              <a:rPr lang="de-DE" b="0" dirty="0">
                <a:latin typeface="Calibri" pitchFamily="34" charset="0"/>
              </a:rPr>
              <a:t>erlischt Zusage</a:t>
            </a:r>
            <a:br>
              <a:rPr lang="de-DE" b="0" dirty="0">
                <a:latin typeface="Calibri" pitchFamily="34" charset="0"/>
              </a:rPr>
            </a:br>
            <a:endParaRPr lang="de-DE" b="0" dirty="0">
              <a:latin typeface="Calibri" pitchFamily="34" charset="0"/>
            </a:endParaRPr>
          </a:p>
          <a:p>
            <a:pPr marL="906463" lvl="1" indent="-449263">
              <a:buFont typeface="Symbol" panose="05050102010706020507" pitchFamily="18" charset="2"/>
              <a:buChar char="-"/>
            </a:pPr>
            <a:r>
              <a:rPr lang="de-DE" dirty="0">
                <a:latin typeface="Calibri" pitchFamily="34" charset="0"/>
              </a:rPr>
              <a:t>Installation der </a:t>
            </a:r>
            <a:r>
              <a:rPr lang="de-DE" dirty="0" err="1">
                <a:latin typeface="Calibri" pitchFamily="34" charset="0"/>
              </a:rPr>
              <a:t>wallbox</a:t>
            </a:r>
            <a:r>
              <a:rPr lang="de-DE" dirty="0">
                <a:latin typeface="Calibri" pitchFamily="34" charset="0"/>
              </a:rPr>
              <a:t> im Carport oder in der Garage durch VIU.</a:t>
            </a:r>
            <a:br>
              <a:rPr lang="de-DE" dirty="0">
                <a:latin typeface="Calibri" pitchFamily="34" charset="0"/>
              </a:rPr>
            </a:br>
            <a:r>
              <a:rPr lang="de-DE" dirty="0">
                <a:latin typeface="Calibri" pitchFamily="34" charset="0"/>
              </a:rPr>
              <a:t>In der Regel ist im Bestand eine stärkere Stromzuleitung zur Garage etc. notwendig.</a:t>
            </a:r>
            <a:br>
              <a:rPr lang="de-DE" dirty="0">
                <a:latin typeface="Calibri" pitchFamily="34" charset="0"/>
              </a:rPr>
            </a:br>
            <a:endParaRPr lang="de-DE" dirty="0">
              <a:latin typeface="Calibri" pitchFamily="34" charset="0"/>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11519" t="10579" r="77358" b="66842"/>
          <a:stretch/>
        </p:blipFill>
        <p:spPr>
          <a:xfrm>
            <a:off x="444321" y="1318585"/>
            <a:ext cx="852929" cy="1122048"/>
          </a:xfrm>
          <a:prstGeom prst="rect">
            <a:avLst/>
          </a:prstGeom>
        </p:spPr>
      </p:pic>
      <p:sp>
        <p:nvSpPr>
          <p:cNvPr id="8" name="Textplatzhalter 1"/>
          <p:cNvSpPr>
            <a:spLocks noGrp="1"/>
          </p:cNvSpPr>
          <p:nvPr>
            <p:ph type="body" sz="quarter" idx="10"/>
          </p:nvPr>
        </p:nvSpPr>
        <p:spPr>
          <a:xfrm>
            <a:off x="458788" y="188913"/>
            <a:ext cx="5842000" cy="719807"/>
          </a:xfrm>
        </p:spPr>
        <p:txBody>
          <a:bodyPr/>
          <a:lstStyle/>
          <a:p>
            <a:pPr>
              <a:spcBef>
                <a:spcPct val="0"/>
              </a:spcBef>
            </a:pPr>
            <a:r>
              <a:rPr altLang="de-DE" dirty="0"/>
              <a:t>Grundlagen zur Elektromobilität</a:t>
            </a:r>
          </a:p>
          <a:p>
            <a:pPr>
              <a:spcBef>
                <a:spcPct val="0"/>
              </a:spcBef>
            </a:pPr>
            <a:r>
              <a:rPr altLang="de-DE" sz="1400" dirty="0"/>
              <a:t>Anmeldeverfahren von Ladepunkten</a:t>
            </a:r>
            <a:endParaRPr altLang="de-DE" dirty="0"/>
          </a:p>
        </p:txBody>
      </p:sp>
    </p:spTree>
    <p:extLst>
      <p:ext uri="{BB962C8B-B14F-4D97-AF65-F5344CB8AC3E}">
        <p14:creationId xmlns:p14="http://schemas.microsoft.com/office/powerpoint/2010/main" val="96895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615553"/>
          </a:xfrm>
        </p:spPr>
        <p:txBody>
          <a:bodyPr/>
          <a:lstStyle/>
          <a:p>
            <a:pPr>
              <a:spcBef>
                <a:spcPct val="0"/>
              </a:spcBef>
            </a:pPr>
            <a:r>
              <a:rPr altLang="de-DE" dirty="0"/>
              <a:t>Elektromobilität </a:t>
            </a:r>
            <a:br>
              <a:rPr altLang="de-DE" dirty="0"/>
            </a:br>
            <a:r>
              <a:rPr altLang="de-DE" sz="1400" dirty="0"/>
              <a:t>Fragestellungen</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5"/>
          <p:cNvSpPr>
            <a:spLocks noChangeArrowheads="1"/>
          </p:cNvSpPr>
          <p:nvPr/>
        </p:nvSpPr>
        <p:spPr bwMode="auto">
          <a:xfrm>
            <a:off x="6477000" y="1219203"/>
            <a:ext cx="2850525" cy="390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pPr>
            <a:endParaRPr lang="de-DE" sz="2000" dirty="0">
              <a:solidFill>
                <a:srgbClr val="CC0000"/>
              </a:solidFill>
            </a:endParaRPr>
          </a:p>
        </p:txBody>
      </p:sp>
      <p:sp>
        <p:nvSpPr>
          <p:cNvPr id="23" name="Inhaltsplatzhalter 2"/>
          <p:cNvSpPr txBox="1">
            <a:spLocks/>
          </p:cNvSpPr>
          <p:nvPr/>
        </p:nvSpPr>
        <p:spPr>
          <a:xfrm>
            <a:off x="333111" y="1124744"/>
            <a:ext cx="8403188" cy="3703578"/>
          </a:xfrm>
          <a:prstGeom prst="rect">
            <a:avLst/>
          </a:prstGeom>
          <a:noFill/>
        </p:spPr>
        <p:txBody>
          <a:bodyPr wrap="square" rtlCol="0">
            <a:spAutoFit/>
          </a:bodyPr>
          <a:lstStyle>
            <a:lvl1pPr marL="0" indent="-342900" algn="l" defTabSz="914400" rtl="0" eaLnBrk="1" latinLnBrk="0" hangingPunct="1">
              <a:spcBef>
                <a:spcPts val="0"/>
              </a:spcBef>
              <a:spcAft>
                <a:spcPts val="800"/>
              </a:spcAft>
              <a:buFont typeface="Arial" pitchFamily="34" charset="0"/>
              <a:buNone/>
              <a:defRPr lang="de-DE" sz="2000" b="0" kern="1200" smtClean="0">
                <a:solidFill>
                  <a:srgbClr val="C90B21"/>
                </a:solidFill>
                <a:latin typeface="Tahoma" pitchFamily="34" charset="0"/>
                <a:ea typeface="+mn-ea"/>
                <a:cs typeface="Tahoma" pitchFamily="34" charset="0"/>
              </a:defRPr>
            </a:lvl1pPr>
            <a:lvl2pPr marL="0" indent="-28575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2pPr>
            <a:lvl3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3pPr>
            <a:lvl4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4pPr>
            <a:lvl5pPr marL="0" indent="-228600" algn="l" defTabSz="914400" rtl="0" eaLnBrk="1" latinLnBrk="0" hangingPunct="1">
              <a:spcBef>
                <a:spcPct val="20000"/>
              </a:spcBef>
              <a:spcAft>
                <a:spcPts val="600"/>
              </a:spcAft>
              <a:buFont typeface="Arial" pitchFamily="34" charset="0"/>
              <a:buChar char="»"/>
              <a:defRPr lang="de-DE" sz="2400" b="0" kern="1200" dirty="0" smtClean="0">
                <a:solidFill>
                  <a:schemeClr val="bg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a:solidFill>
                  <a:schemeClr val="tx1"/>
                </a:solidFill>
                <a:latin typeface="+mn-lt"/>
              </a:rPr>
              <a:t>Wer muss die Versorgungsinfrastruktur finanzieren?</a:t>
            </a:r>
          </a:p>
          <a:p>
            <a:endParaRPr lang="de-DE" sz="1600" dirty="0">
              <a:solidFill>
                <a:schemeClr val="tx1"/>
              </a:solidFill>
              <a:latin typeface="+mn-lt"/>
            </a:endParaRPr>
          </a:p>
          <a:p>
            <a:pPr marL="285750" indent="-285750">
              <a:buFont typeface="Arial" panose="020B0604020202020204" pitchFamily="34" charset="0"/>
              <a:buChar char="•"/>
            </a:pPr>
            <a:r>
              <a:rPr lang="de-DE" sz="1600" dirty="0">
                <a:solidFill>
                  <a:schemeClr val="tx1"/>
                </a:solidFill>
                <a:latin typeface="+mn-lt"/>
              </a:rPr>
              <a:t>Die Stadtwerke Sindelfingen bauen und investieren in die Netzinfrastruktur. In Neubaugebieten wird die Elektromobilität schon mit Leerohren und verstärkten Kabelnetzen berücksichtigt. Bestandsgebiete werden in Abhängigkeit vom Alter, von den Schadenshäufigkeit und vom Leistungsbedarf saniert. </a:t>
            </a:r>
            <a:br>
              <a:rPr lang="de-DE" sz="1600" dirty="0">
                <a:solidFill>
                  <a:schemeClr val="tx1"/>
                </a:solidFill>
                <a:latin typeface="+mn-lt"/>
              </a:rPr>
            </a:br>
            <a:br>
              <a:rPr lang="de-DE" sz="1600" dirty="0">
                <a:solidFill>
                  <a:schemeClr val="tx1"/>
                </a:solidFill>
                <a:latin typeface="+mn-lt"/>
              </a:rPr>
            </a:br>
            <a:r>
              <a:rPr lang="de-DE" sz="1600" dirty="0">
                <a:solidFill>
                  <a:schemeClr val="tx1"/>
                </a:solidFill>
                <a:latin typeface="+mn-lt"/>
              </a:rPr>
              <a:t>	=&gt; Niederspannungsnetz der Stadtwerke Sindelfingen ca. 372 km. </a:t>
            </a:r>
            <a:br>
              <a:rPr lang="de-DE" sz="1600" dirty="0">
                <a:solidFill>
                  <a:schemeClr val="tx1"/>
                </a:solidFill>
                <a:latin typeface="+mn-lt"/>
              </a:rPr>
            </a:br>
            <a:r>
              <a:rPr lang="de-DE" sz="1600" dirty="0">
                <a:solidFill>
                  <a:schemeClr val="tx1"/>
                </a:solidFill>
                <a:latin typeface="+mn-lt"/>
              </a:rPr>
              <a:t>	=&gt; Sanierung und Erneuerung des Niederspannungsnetzes ca. 4 km/a, </a:t>
            </a:r>
            <a:br>
              <a:rPr lang="de-DE" sz="1600" dirty="0">
                <a:solidFill>
                  <a:schemeClr val="tx1"/>
                </a:solidFill>
                <a:latin typeface="+mn-lt"/>
              </a:rPr>
            </a:br>
            <a:r>
              <a:rPr lang="de-DE" sz="1600" dirty="0">
                <a:solidFill>
                  <a:schemeClr val="tx1"/>
                </a:solidFill>
                <a:latin typeface="+mn-lt"/>
              </a:rPr>
              <a:t>      	     das entspricht ca. 1,3 % des Leitungsbestandes.</a:t>
            </a:r>
          </a:p>
          <a:p>
            <a:pPr indent="0"/>
            <a:endParaRPr lang="de-DE" sz="1600" dirty="0">
              <a:solidFill>
                <a:schemeClr val="tx1"/>
              </a:solidFill>
              <a:latin typeface="+mn-lt"/>
            </a:endParaRPr>
          </a:p>
          <a:p>
            <a:pPr marL="285750" indent="-285750">
              <a:buFont typeface="Arial" panose="020B0604020202020204" pitchFamily="34" charset="0"/>
              <a:buChar char="•"/>
            </a:pPr>
            <a:r>
              <a:rPr lang="de-DE" sz="1600" dirty="0">
                <a:solidFill>
                  <a:schemeClr val="tx1"/>
                </a:solidFill>
                <a:latin typeface="+mn-lt"/>
              </a:rPr>
              <a:t>Die Investitionen der Stadtwerke fließen in die Netzentgeltberechnung ein. Somit trägt der Endkunde über die Netzentgelte indirekt die getätigten Investitionen ins Stromnetz. </a:t>
            </a:r>
          </a:p>
        </p:txBody>
      </p:sp>
    </p:spTree>
    <p:extLst>
      <p:ext uri="{BB962C8B-B14F-4D97-AF65-F5344CB8AC3E}">
        <p14:creationId xmlns:p14="http://schemas.microsoft.com/office/powerpoint/2010/main" val="386036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615553"/>
          </a:xfrm>
        </p:spPr>
        <p:txBody>
          <a:bodyPr/>
          <a:lstStyle/>
          <a:p>
            <a:pPr>
              <a:spcBef>
                <a:spcPct val="0"/>
              </a:spcBef>
            </a:pPr>
            <a:r>
              <a:rPr altLang="de-DE" dirty="0"/>
              <a:t>Elektromobilität </a:t>
            </a:r>
            <a:br>
              <a:rPr altLang="de-DE" dirty="0"/>
            </a:br>
            <a:r>
              <a:rPr altLang="de-DE" sz="1400" dirty="0"/>
              <a:t>Fragestellungen</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5"/>
          <p:cNvSpPr>
            <a:spLocks noChangeArrowheads="1"/>
          </p:cNvSpPr>
          <p:nvPr/>
        </p:nvSpPr>
        <p:spPr bwMode="auto">
          <a:xfrm>
            <a:off x="6477000" y="1219203"/>
            <a:ext cx="2850525" cy="390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pPr>
            <a:endParaRPr lang="de-DE" sz="2000" dirty="0">
              <a:solidFill>
                <a:srgbClr val="CC0000"/>
              </a:solidFill>
            </a:endParaRPr>
          </a:p>
        </p:txBody>
      </p:sp>
      <p:sp>
        <p:nvSpPr>
          <p:cNvPr id="23" name="Inhaltsplatzhalter 2"/>
          <p:cNvSpPr txBox="1">
            <a:spLocks/>
          </p:cNvSpPr>
          <p:nvPr/>
        </p:nvSpPr>
        <p:spPr>
          <a:xfrm>
            <a:off x="458788" y="1234275"/>
            <a:ext cx="8403188" cy="4692567"/>
          </a:xfrm>
          <a:prstGeom prst="rect">
            <a:avLst/>
          </a:prstGeom>
          <a:noFill/>
        </p:spPr>
        <p:txBody>
          <a:bodyPr wrap="square" rtlCol="0">
            <a:spAutoFit/>
          </a:bodyPr>
          <a:lstStyle>
            <a:lvl1pPr marL="0" indent="-342900" algn="l" defTabSz="914400" rtl="0" eaLnBrk="1" latinLnBrk="0" hangingPunct="1">
              <a:spcBef>
                <a:spcPts val="0"/>
              </a:spcBef>
              <a:spcAft>
                <a:spcPts val="800"/>
              </a:spcAft>
              <a:buFont typeface="Arial" pitchFamily="34" charset="0"/>
              <a:buNone/>
              <a:defRPr lang="de-DE" sz="2000" b="0" kern="1200" smtClean="0">
                <a:solidFill>
                  <a:srgbClr val="C90B21"/>
                </a:solidFill>
                <a:latin typeface="Tahoma" pitchFamily="34" charset="0"/>
                <a:ea typeface="+mn-ea"/>
                <a:cs typeface="Tahoma" pitchFamily="34" charset="0"/>
              </a:defRPr>
            </a:lvl1pPr>
            <a:lvl2pPr marL="0" indent="-28575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2pPr>
            <a:lvl3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3pPr>
            <a:lvl4pPr marL="0" indent="-228600" algn="l" defTabSz="914400" rtl="0" eaLnBrk="1" latinLnBrk="0" hangingPunct="1">
              <a:spcBef>
                <a:spcPct val="20000"/>
              </a:spcBef>
              <a:spcAft>
                <a:spcPts val="600"/>
              </a:spcAft>
              <a:buFont typeface="Arial" pitchFamily="34" charset="0"/>
              <a:buChar char="–"/>
              <a:defRPr lang="de-DE" sz="2400" b="0" kern="1200" smtClean="0">
                <a:solidFill>
                  <a:schemeClr val="bg1"/>
                </a:solidFill>
                <a:latin typeface="Verdana" pitchFamily="34" charset="0"/>
                <a:ea typeface="+mn-ea"/>
                <a:cs typeface="+mn-cs"/>
              </a:defRPr>
            </a:lvl4pPr>
            <a:lvl5pPr marL="0" indent="-228600" algn="l" defTabSz="914400" rtl="0" eaLnBrk="1" latinLnBrk="0" hangingPunct="1">
              <a:spcBef>
                <a:spcPct val="20000"/>
              </a:spcBef>
              <a:spcAft>
                <a:spcPts val="600"/>
              </a:spcAft>
              <a:buFont typeface="Arial" pitchFamily="34" charset="0"/>
              <a:buChar char="»"/>
              <a:defRPr lang="de-DE" sz="2400" b="0" kern="1200" dirty="0" smtClean="0">
                <a:solidFill>
                  <a:schemeClr val="bg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r>
              <a:rPr lang="de-DE" sz="1600" b="1" dirty="0">
                <a:solidFill>
                  <a:schemeClr val="tx1"/>
                </a:solidFill>
                <a:latin typeface="+mn-lt"/>
              </a:rPr>
              <a:t>Wie sieht der Planung der Stadtwerke für private Stromtankstellen aus?</a:t>
            </a:r>
          </a:p>
          <a:p>
            <a:pPr>
              <a:buFont typeface="Arial" panose="020B0604020202020204" pitchFamily="34" charset="0"/>
              <a:buChar char="•"/>
            </a:pPr>
            <a:endParaRPr lang="de-DE" sz="1600" dirty="0">
              <a:solidFill>
                <a:schemeClr val="tx1"/>
              </a:solidFill>
              <a:latin typeface="+mn-lt"/>
            </a:endParaRPr>
          </a:p>
          <a:p>
            <a:pPr marL="285750" lvl="3" indent="-285750">
              <a:buFont typeface="Arial" panose="020B0604020202020204" pitchFamily="34" charset="0"/>
              <a:buChar char="•"/>
            </a:pPr>
            <a:r>
              <a:rPr lang="de-DE" sz="1600" dirty="0">
                <a:solidFill>
                  <a:schemeClr val="tx1"/>
                </a:solidFill>
                <a:latin typeface="+mn-lt"/>
              </a:rPr>
              <a:t>Die Stadtwerke Sindelfingen planen und bauen im Auftrag bzw. in Abstimmung mit der Stadt     Sindelfingen die </a:t>
            </a:r>
            <a:r>
              <a:rPr lang="de-DE" sz="1600" u="sng" dirty="0">
                <a:solidFill>
                  <a:schemeClr val="tx1"/>
                </a:solidFill>
                <a:latin typeface="+mn-lt"/>
              </a:rPr>
              <a:t>öffentliche</a:t>
            </a:r>
            <a:r>
              <a:rPr lang="de-DE" sz="1600" dirty="0">
                <a:solidFill>
                  <a:schemeClr val="tx1"/>
                </a:solidFill>
                <a:latin typeface="+mn-lt"/>
              </a:rPr>
              <a:t> Ladeinfrastruktur auf und betreibt diese. </a:t>
            </a:r>
          </a:p>
          <a:p>
            <a:pPr marL="285750" lvl="1">
              <a:buFont typeface="Arial" panose="020B0604020202020204" pitchFamily="34" charset="0"/>
              <a:buChar char="•"/>
            </a:pPr>
            <a:r>
              <a:rPr lang="de-DE" sz="1600" dirty="0">
                <a:solidFill>
                  <a:schemeClr val="tx1"/>
                </a:solidFill>
                <a:latin typeface="+mn-lt"/>
              </a:rPr>
              <a:t>Bei privaten Ladepunkten sind die Stadtwerke beratend tätig, bzw. führt die Prüfung und Genehmigung durch. Ansonsten wird  auf die Elektroinstallateure verwiesen. Diese planen und bauen im Auftrag des Kunden die </a:t>
            </a:r>
            <a:r>
              <a:rPr lang="de-DE" sz="1600" u="sng" dirty="0">
                <a:solidFill>
                  <a:schemeClr val="tx1"/>
                </a:solidFill>
                <a:latin typeface="+mn-lt"/>
              </a:rPr>
              <a:t>private</a:t>
            </a:r>
            <a:r>
              <a:rPr lang="de-DE" sz="1600" dirty="0">
                <a:solidFill>
                  <a:schemeClr val="tx1"/>
                </a:solidFill>
                <a:latin typeface="+mn-lt"/>
              </a:rPr>
              <a:t> Ladeinfrastruktur auf.</a:t>
            </a:r>
          </a:p>
          <a:p>
            <a:pPr marL="285750" lvl="1">
              <a:buFont typeface="Arial" panose="020B0604020202020204" pitchFamily="34" charset="0"/>
              <a:buChar char="•"/>
            </a:pPr>
            <a:r>
              <a:rPr lang="de-DE" sz="1600" dirty="0">
                <a:solidFill>
                  <a:schemeClr val="tx1"/>
                </a:solidFill>
                <a:latin typeface="+mn-lt"/>
              </a:rPr>
              <a:t>Die Stadtwerke werden kontinuierlich ihr Netz sanieren und erneuern, um die Anforderungen             aus der E-Mobilität zu erfüllen. Dies ist jedoch ein länger andauernder Prozess (20-30 Jahre</a:t>
            </a:r>
          </a:p>
          <a:p>
            <a:pPr marL="285750" lvl="1">
              <a:buFont typeface="Arial" panose="020B0604020202020204" pitchFamily="34" charset="0"/>
              <a:buChar char="•"/>
            </a:pPr>
            <a:r>
              <a:rPr lang="de-DE" sz="1600" dirty="0">
                <a:solidFill>
                  <a:schemeClr val="tx1"/>
                </a:solidFill>
                <a:latin typeface="+mn-lt"/>
              </a:rPr>
              <a:t>=&gt; Ein Lademanagement kann hier, ob privat oder öffentlich, eine große Hilfe sein, die vorhandene Infrastruktur optimal zu nutzen</a:t>
            </a:r>
          </a:p>
          <a:p>
            <a:pPr marL="285750" lvl="1">
              <a:spcAft>
                <a:spcPts val="0"/>
              </a:spcAft>
              <a:buFont typeface="Arial" panose="020B0604020202020204" pitchFamily="34" charset="0"/>
              <a:buChar char="•"/>
            </a:pPr>
            <a:endParaRPr lang="de-DE" sz="1600" dirty="0">
              <a:solidFill>
                <a:schemeClr val="tx1"/>
              </a:solidFill>
              <a:latin typeface="+mn-lt"/>
            </a:endParaRPr>
          </a:p>
          <a:p>
            <a:pPr marL="285750" lvl="1">
              <a:spcAft>
                <a:spcPts val="0"/>
              </a:spcAft>
              <a:buFont typeface="Arial" panose="020B0604020202020204" pitchFamily="34" charset="0"/>
              <a:buChar char="•"/>
            </a:pPr>
            <a:r>
              <a:rPr lang="de-DE" sz="1600" dirty="0">
                <a:solidFill>
                  <a:schemeClr val="tx1"/>
                </a:solidFill>
                <a:latin typeface="+mn-lt"/>
              </a:rPr>
              <a:t>Info: Angemeldete Ladepunkte (05/2020) - privat (-22 kW)	   44 </a:t>
            </a:r>
            <a:r>
              <a:rPr lang="de-DE" sz="1600" dirty="0" err="1">
                <a:solidFill>
                  <a:schemeClr val="tx1"/>
                </a:solidFill>
                <a:latin typeface="+mn-lt"/>
              </a:rPr>
              <a:t>Stk</a:t>
            </a:r>
            <a:r>
              <a:rPr lang="de-DE" sz="1600" dirty="0">
                <a:solidFill>
                  <a:schemeClr val="tx1"/>
                </a:solidFill>
                <a:latin typeface="+mn-lt"/>
              </a:rPr>
              <a:t>.</a:t>
            </a:r>
          </a:p>
          <a:p>
            <a:pPr lvl="1" indent="0">
              <a:spcAft>
                <a:spcPts val="0"/>
              </a:spcAft>
              <a:buNone/>
            </a:pPr>
            <a:r>
              <a:rPr lang="de-DE" sz="1600" dirty="0">
                <a:solidFill>
                  <a:schemeClr val="tx1"/>
                </a:solidFill>
                <a:latin typeface="+mn-lt"/>
              </a:rPr>
              <a:t>			   	  - öffentlich (-22 kW)	   12 </a:t>
            </a:r>
            <a:r>
              <a:rPr lang="de-DE" sz="1600" dirty="0" err="1">
                <a:solidFill>
                  <a:schemeClr val="tx1"/>
                </a:solidFill>
                <a:latin typeface="+mn-lt"/>
              </a:rPr>
              <a:t>Stk</a:t>
            </a:r>
            <a:r>
              <a:rPr lang="de-DE" sz="1600" dirty="0">
                <a:solidFill>
                  <a:schemeClr val="tx1"/>
                </a:solidFill>
                <a:latin typeface="+mn-lt"/>
              </a:rPr>
              <a:t>.</a:t>
            </a:r>
          </a:p>
          <a:p>
            <a:pPr lvl="1" indent="0">
              <a:spcAft>
                <a:spcPts val="0"/>
              </a:spcAft>
              <a:buNone/>
            </a:pPr>
            <a:r>
              <a:rPr lang="de-DE" sz="1600" dirty="0">
                <a:solidFill>
                  <a:schemeClr val="tx1"/>
                </a:solidFill>
                <a:latin typeface="+mn-lt"/>
              </a:rPr>
              <a:t>				  - öffentlich (-50 kW)       3 </a:t>
            </a:r>
            <a:r>
              <a:rPr lang="de-DE" sz="1600" dirty="0" err="1">
                <a:solidFill>
                  <a:schemeClr val="tx1"/>
                </a:solidFill>
                <a:latin typeface="+mn-lt"/>
              </a:rPr>
              <a:t>Stk</a:t>
            </a:r>
            <a:r>
              <a:rPr lang="de-DE" sz="1600" dirty="0">
                <a:solidFill>
                  <a:schemeClr val="tx1"/>
                </a:solidFill>
                <a:latin typeface="+mn-lt"/>
              </a:rPr>
              <a:t>.</a:t>
            </a:r>
          </a:p>
        </p:txBody>
      </p:sp>
    </p:spTree>
    <p:extLst>
      <p:ext uri="{BB962C8B-B14F-4D97-AF65-F5344CB8AC3E}">
        <p14:creationId xmlns:p14="http://schemas.microsoft.com/office/powerpoint/2010/main" val="120615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Wichtige Informationen</a:t>
            </a:r>
          </a:p>
          <a:p>
            <a:pPr>
              <a:spcBef>
                <a:spcPct val="0"/>
              </a:spcBef>
            </a:pPr>
            <a:r>
              <a:rPr altLang="de-DE" sz="1400" dirty="0"/>
              <a:t>Links zur Elektromobilität</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16" name="Textfeld 15"/>
          <p:cNvSpPr txBox="1"/>
          <p:nvPr/>
        </p:nvSpPr>
        <p:spPr>
          <a:xfrm>
            <a:off x="683568" y="3174841"/>
            <a:ext cx="8460432" cy="3170099"/>
          </a:xfrm>
          <a:prstGeom prst="rect">
            <a:avLst/>
          </a:prstGeom>
          <a:noFill/>
        </p:spPr>
        <p:txBody>
          <a:bodyPr wrap="square" rtlCol="0">
            <a:spAutoFit/>
          </a:bodyPr>
          <a:lstStyle/>
          <a:p>
            <a:pPr>
              <a:lnSpc>
                <a:spcPts val="2000"/>
              </a:lnSpc>
            </a:pPr>
            <a:r>
              <a:rPr lang="de-DE" sz="1600" b="1" dirty="0">
                <a:cs typeface="Tahoma" pitchFamily="34" charset="0"/>
              </a:rPr>
              <a:t>Wichtige Informationen über Elektrofahrzeuge:</a:t>
            </a:r>
          </a:p>
          <a:p>
            <a:pPr>
              <a:lnSpc>
                <a:spcPts val="2000"/>
              </a:lnSpc>
            </a:pPr>
            <a:endParaRPr lang="de-DE" sz="1600" b="1" dirty="0">
              <a:cs typeface="Tahoma" pitchFamily="34" charset="0"/>
            </a:endParaRPr>
          </a:p>
          <a:p>
            <a:pPr marL="176213" indent="-176213">
              <a:lnSpc>
                <a:spcPts val="2000"/>
              </a:lnSpc>
              <a:buFontTx/>
              <a:buChar char="-"/>
              <a:tabLst>
                <a:tab pos="176213" algn="l"/>
              </a:tabLst>
            </a:pPr>
            <a:r>
              <a:rPr lang="de-DE" sz="1600" dirty="0" err="1"/>
              <a:t>Goingelectric</a:t>
            </a:r>
            <a:r>
              <a:rPr lang="de-DE" sz="1600" dirty="0"/>
              <a:t>: Informationen über Hersteller, Antriebsart, Batteriegröße, Reichweite, Verbrauch, </a:t>
            </a:r>
            <a:r>
              <a:rPr lang="de-DE" sz="1600" dirty="0" err="1"/>
              <a:t>Ladesteckertyp</a:t>
            </a:r>
            <a:r>
              <a:rPr lang="de-DE" sz="1600" dirty="0"/>
              <a:t> und Anschaffungskosten. </a:t>
            </a:r>
            <a:r>
              <a:rPr lang="de-DE" sz="1600" dirty="0">
                <a:hlinkClick r:id="rId2"/>
              </a:rPr>
              <a:t>www.goingelectric.de/elektroautos</a:t>
            </a:r>
            <a:br>
              <a:rPr lang="de-DE" sz="1600" dirty="0"/>
            </a:br>
            <a:endParaRPr lang="de-DE" sz="1600" dirty="0"/>
          </a:p>
          <a:p>
            <a:pPr marL="176213" indent="-176213">
              <a:lnSpc>
                <a:spcPts val="2000"/>
              </a:lnSpc>
              <a:buFontTx/>
              <a:buChar char="-"/>
              <a:tabLst>
                <a:tab pos="176213" algn="l"/>
              </a:tabLst>
            </a:pPr>
            <a:r>
              <a:rPr lang="de-DE" sz="1600" dirty="0" err="1"/>
              <a:t>GrüneAutos</a:t>
            </a:r>
            <a:r>
              <a:rPr lang="de-DE" sz="1600" dirty="0"/>
              <a:t>: Informationen über Hersteller, Antriebsart, Systemleistung, Reichweite, Verbrauch, </a:t>
            </a:r>
            <a:r>
              <a:rPr lang="de-DE" sz="1600" dirty="0" err="1"/>
              <a:t>Ladesteckertyp</a:t>
            </a:r>
            <a:r>
              <a:rPr lang="de-DE" sz="1600" dirty="0"/>
              <a:t> und Anschaffungskosten. </a:t>
            </a:r>
            <a:r>
              <a:rPr lang="de-DE" sz="1600" dirty="0">
                <a:hlinkClick r:id="rId3"/>
              </a:rPr>
              <a:t>www.grueneautos.com/elektroautos-in-Deutschland</a:t>
            </a:r>
            <a:br>
              <a:rPr lang="de-DE" sz="1600" dirty="0"/>
            </a:br>
            <a:endParaRPr lang="de-DE" sz="1600" dirty="0"/>
          </a:p>
          <a:p>
            <a:pPr marL="176213" indent="-176213">
              <a:lnSpc>
                <a:spcPts val="2000"/>
              </a:lnSpc>
              <a:buFontTx/>
              <a:buChar char="-"/>
              <a:tabLst>
                <a:tab pos="176213" algn="l"/>
              </a:tabLst>
            </a:pPr>
            <a:r>
              <a:rPr lang="de-DE" sz="1600" dirty="0"/>
              <a:t>Mein-Auto-Blog.de: Alle Batterie Elektrischen Fahrzeuge (BEV) in der Übersicht unter </a:t>
            </a:r>
            <a:r>
              <a:rPr lang="de-DE" sz="1600" dirty="0">
                <a:hlinkClick r:id="rId4"/>
              </a:rPr>
              <a:t>mein-auto-blog.de/alle-</a:t>
            </a:r>
            <a:r>
              <a:rPr lang="de-DE" sz="1600" dirty="0" err="1">
                <a:hlinkClick r:id="rId4"/>
              </a:rPr>
              <a:t>bev</a:t>
            </a:r>
            <a:r>
              <a:rPr lang="de-DE" sz="1600" dirty="0">
                <a:hlinkClick r:id="rId4"/>
              </a:rPr>
              <a:t>-im-</a:t>
            </a:r>
            <a:r>
              <a:rPr lang="de-DE" sz="1600" dirty="0" err="1">
                <a:hlinkClick r:id="rId4"/>
              </a:rPr>
              <a:t>ueberblick</a:t>
            </a:r>
            <a:br>
              <a:rPr lang="de-DE" sz="1600" dirty="0"/>
            </a:br>
            <a:endParaRPr lang="de-DE" sz="1600" dirty="0"/>
          </a:p>
          <a:p>
            <a:pPr marL="176213" indent="-176213">
              <a:lnSpc>
                <a:spcPts val="2000"/>
              </a:lnSpc>
              <a:buFontTx/>
              <a:buChar char="-"/>
              <a:tabLst>
                <a:tab pos="176213" algn="l"/>
              </a:tabLst>
            </a:pPr>
            <a:r>
              <a:rPr lang="de-DE" sz="1600" dirty="0">
                <a:hlinkClick r:id="rId5" tooltip="Opens external link in new window"/>
              </a:rPr>
              <a:t>Übersicht verfügbare Elektroautos in Deutschland</a:t>
            </a:r>
            <a:r>
              <a:rPr lang="de-DE" sz="1600" dirty="0"/>
              <a:t> von Daniel </a:t>
            </a:r>
            <a:r>
              <a:rPr lang="de-DE" sz="1600" dirty="0" err="1"/>
              <a:t>Bönnighausen</a:t>
            </a:r>
            <a:endParaRPr lang="de-DE" sz="1600" dirty="0">
              <a:cs typeface="Tahoma" pitchFamily="34" charset="0"/>
            </a:endParaRPr>
          </a:p>
        </p:txBody>
      </p:sp>
      <p:sp>
        <p:nvSpPr>
          <p:cNvPr id="11" name="Textfeld 10"/>
          <p:cNvSpPr txBox="1"/>
          <p:nvPr/>
        </p:nvSpPr>
        <p:spPr>
          <a:xfrm>
            <a:off x="683568" y="1196752"/>
            <a:ext cx="8460432" cy="2144177"/>
          </a:xfrm>
          <a:prstGeom prst="rect">
            <a:avLst/>
          </a:prstGeom>
          <a:noFill/>
        </p:spPr>
        <p:txBody>
          <a:bodyPr wrap="square" rtlCol="0">
            <a:spAutoFit/>
          </a:bodyPr>
          <a:lstStyle/>
          <a:p>
            <a:pPr>
              <a:lnSpc>
                <a:spcPts val="2000"/>
              </a:lnSpc>
            </a:pPr>
            <a:r>
              <a:rPr lang="de-DE" sz="1600" b="1" dirty="0">
                <a:cs typeface="Tahoma" pitchFamily="34" charset="0"/>
              </a:rPr>
              <a:t>Wichtige Informationen über alternative Antriebe:</a:t>
            </a:r>
          </a:p>
          <a:p>
            <a:pPr>
              <a:lnSpc>
                <a:spcPts val="2000"/>
              </a:lnSpc>
            </a:pPr>
            <a:endParaRPr lang="de-DE" sz="1600" b="1" dirty="0">
              <a:cs typeface="Tahoma" pitchFamily="34" charset="0"/>
            </a:endParaRPr>
          </a:p>
          <a:p>
            <a:pPr marL="176213" indent="-176213">
              <a:lnSpc>
                <a:spcPts val="2000"/>
              </a:lnSpc>
              <a:buFontTx/>
              <a:buChar char="-"/>
              <a:tabLst>
                <a:tab pos="176213" algn="l"/>
              </a:tabLst>
            </a:pPr>
            <a:r>
              <a:rPr lang="de-DE" sz="1600" dirty="0"/>
              <a:t>Neuigkeiten über alternative Antriebe erhalten Sie auf der </a:t>
            </a:r>
            <a:r>
              <a:rPr lang="de-DE" sz="1600" dirty="0" err="1"/>
              <a:t>website</a:t>
            </a:r>
            <a:r>
              <a:rPr lang="de-DE" sz="1600" dirty="0"/>
              <a:t> der </a:t>
            </a:r>
            <a:r>
              <a:rPr lang="de-DE" sz="1600" dirty="0" err="1"/>
              <a:t>zukunft</a:t>
            </a:r>
            <a:r>
              <a:rPr lang="de-DE" sz="1600" dirty="0"/>
              <a:t> mobil Baden-Württemberg e. V. </a:t>
            </a:r>
            <a:r>
              <a:rPr lang="de-DE" sz="1600" dirty="0">
                <a:hlinkClick r:id="rId6"/>
              </a:rPr>
              <a:t>https://www.zukunft-mobil-bw.de/</a:t>
            </a:r>
            <a:br>
              <a:rPr lang="de-DE" sz="1600" dirty="0"/>
            </a:br>
            <a:endParaRPr lang="de-DE" sz="1600" dirty="0"/>
          </a:p>
          <a:p>
            <a:pPr marL="176213" indent="-176213">
              <a:lnSpc>
                <a:spcPts val="2000"/>
              </a:lnSpc>
              <a:buFontTx/>
              <a:buChar char="-"/>
              <a:tabLst>
                <a:tab pos="176213" algn="l"/>
              </a:tabLst>
            </a:pPr>
            <a:r>
              <a:rPr lang="de-DE" sz="1600" dirty="0">
                <a:cs typeface="Tahoma" pitchFamily="34" charset="0"/>
              </a:rPr>
              <a:t>Gerne können Sie auch unseren Newsletter abonnieren </a:t>
            </a:r>
            <a:br>
              <a:rPr lang="de-DE" sz="1600" dirty="0">
                <a:cs typeface="Tahoma" pitchFamily="34" charset="0"/>
              </a:rPr>
            </a:br>
            <a:r>
              <a:rPr lang="de-DE" sz="1600" dirty="0">
                <a:cs typeface="Tahoma" pitchFamily="34" charset="0"/>
                <a:hlinkClick r:id="rId7"/>
              </a:rPr>
              <a:t>https://www.zukunft-mobil-bw.de/newsletter/</a:t>
            </a:r>
            <a:endParaRPr lang="de-DE" sz="1600" dirty="0">
              <a:cs typeface="Tahoma" pitchFamily="34" charset="0"/>
            </a:endParaRPr>
          </a:p>
          <a:p>
            <a:pPr marL="176213" indent="-176213">
              <a:lnSpc>
                <a:spcPts val="2000"/>
              </a:lnSpc>
              <a:buFontTx/>
              <a:buChar char="-"/>
              <a:tabLst>
                <a:tab pos="176213" algn="l"/>
              </a:tabLst>
            </a:pPr>
            <a:endParaRPr lang="de-DE" sz="1600" dirty="0">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Wichtige Informationen</a:t>
            </a:r>
          </a:p>
          <a:p>
            <a:pPr>
              <a:spcBef>
                <a:spcPct val="0"/>
              </a:spcBef>
            </a:pPr>
            <a:r>
              <a:rPr altLang="de-DE" sz="1400" dirty="0"/>
              <a:t>Links zur Elektromobilität</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16" name="Textfeld 15"/>
          <p:cNvSpPr txBox="1"/>
          <p:nvPr/>
        </p:nvSpPr>
        <p:spPr>
          <a:xfrm>
            <a:off x="683568" y="1195005"/>
            <a:ext cx="8460432" cy="3939540"/>
          </a:xfrm>
          <a:prstGeom prst="rect">
            <a:avLst/>
          </a:prstGeom>
          <a:noFill/>
        </p:spPr>
        <p:txBody>
          <a:bodyPr wrap="square" rtlCol="0">
            <a:spAutoFit/>
          </a:bodyPr>
          <a:lstStyle/>
          <a:p>
            <a:pPr>
              <a:lnSpc>
                <a:spcPts val="2000"/>
              </a:lnSpc>
            </a:pPr>
            <a:r>
              <a:rPr lang="de-DE" sz="1600" b="1" dirty="0">
                <a:cs typeface="Tahoma" pitchFamily="34" charset="0"/>
              </a:rPr>
              <a:t>Wichtige Informationen über Ladepunkte:</a:t>
            </a:r>
          </a:p>
          <a:p>
            <a:pPr>
              <a:lnSpc>
                <a:spcPts val="2000"/>
              </a:lnSpc>
            </a:pPr>
            <a:endParaRPr lang="de-DE" sz="1600" b="1" dirty="0">
              <a:cs typeface="Tahoma" pitchFamily="34" charset="0"/>
            </a:endParaRPr>
          </a:p>
          <a:p>
            <a:pPr marL="176213" indent="-176213">
              <a:lnSpc>
                <a:spcPts val="2000"/>
              </a:lnSpc>
              <a:buFontTx/>
              <a:buChar char="-"/>
              <a:tabLst>
                <a:tab pos="176213" algn="l"/>
              </a:tabLst>
            </a:pPr>
            <a:r>
              <a:rPr lang="de-DE" sz="1600" dirty="0"/>
              <a:t>E-Tankstellen-Finder: Übersicht über Status, </a:t>
            </a:r>
            <a:r>
              <a:rPr lang="de-DE" sz="1600" dirty="0" err="1"/>
              <a:t>Steckertyp</a:t>
            </a:r>
            <a:r>
              <a:rPr lang="de-DE" sz="1600" dirty="0"/>
              <a:t>, Ladeleistung, Öffnungszeiten, Kosten und Eignung. </a:t>
            </a:r>
            <a:r>
              <a:rPr lang="de-DE" sz="1600" dirty="0">
                <a:hlinkClick r:id="rId2"/>
              </a:rPr>
              <a:t>e-tankstellen-finder.com</a:t>
            </a:r>
            <a:br>
              <a:rPr lang="de-DE" sz="1600" dirty="0"/>
            </a:br>
            <a:endParaRPr lang="de-DE" sz="1600" dirty="0"/>
          </a:p>
          <a:p>
            <a:pPr marL="176213" indent="-176213">
              <a:lnSpc>
                <a:spcPts val="2000"/>
              </a:lnSpc>
              <a:buFontTx/>
              <a:buChar char="-"/>
              <a:tabLst>
                <a:tab pos="176213" algn="l"/>
              </a:tabLst>
            </a:pPr>
            <a:r>
              <a:rPr lang="de-DE" sz="1600" dirty="0" err="1"/>
              <a:t>Ladenetz</a:t>
            </a:r>
            <a:r>
              <a:rPr lang="de-DE" sz="1600" dirty="0"/>
              <a:t>: Übersicht über Status, </a:t>
            </a:r>
            <a:r>
              <a:rPr lang="de-DE" sz="1600" dirty="0" err="1"/>
              <a:t>Steckertyp</a:t>
            </a:r>
            <a:r>
              <a:rPr lang="de-DE" sz="1600" dirty="0"/>
              <a:t>, Ladeleistung, Öffnungszeiten, Zahlungsart und Parksituation. </a:t>
            </a:r>
            <a:r>
              <a:rPr lang="de-DE" sz="1600" dirty="0">
                <a:hlinkClick r:id="rId3"/>
              </a:rPr>
              <a:t>maps.ladenetz.de</a:t>
            </a:r>
            <a:br>
              <a:rPr lang="de-DE" sz="1600" dirty="0"/>
            </a:br>
            <a:endParaRPr lang="de-DE" sz="1600" dirty="0"/>
          </a:p>
          <a:p>
            <a:pPr marL="176213" indent="-176213">
              <a:lnSpc>
                <a:spcPts val="2000"/>
              </a:lnSpc>
              <a:buFontTx/>
              <a:buChar char="-"/>
              <a:tabLst>
                <a:tab pos="176213" algn="l"/>
              </a:tabLst>
            </a:pPr>
            <a:r>
              <a:rPr lang="de-DE" sz="1600" dirty="0" err="1"/>
              <a:t>SmartTanken</a:t>
            </a:r>
            <a:r>
              <a:rPr lang="de-DE" sz="1600" dirty="0"/>
              <a:t>: Übersicht über Verfügbarkeit, </a:t>
            </a:r>
            <a:r>
              <a:rPr lang="de-DE" sz="1600" dirty="0" err="1"/>
              <a:t>Steckertyp</a:t>
            </a:r>
            <a:r>
              <a:rPr lang="de-DE" sz="1600" dirty="0"/>
              <a:t>, Öffnungszeiten, Kosten, Zahlungsart, Stromherkunft. </a:t>
            </a:r>
            <a:r>
              <a:rPr lang="de-DE" sz="1600" dirty="0">
                <a:hlinkClick r:id="rId4"/>
              </a:rPr>
              <a:t>www.smarttanken.de</a:t>
            </a:r>
            <a:br>
              <a:rPr lang="de-DE" sz="1600" dirty="0"/>
            </a:br>
            <a:endParaRPr lang="de-DE" sz="1600" dirty="0"/>
          </a:p>
          <a:p>
            <a:pPr marL="176213" indent="-176213">
              <a:lnSpc>
                <a:spcPts val="2000"/>
              </a:lnSpc>
              <a:buFontTx/>
              <a:buChar char="-"/>
              <a:tabLst>
                <a:tab pos="176213" algn="l"/>
              </a:tabLst>
            </a:pPr>
            <a:r>
              <a:rPr lang="de-DE" sz="1600" dirty="0" err="1"/>
              <a:t>Goingelectric</a:t>
            </a:r>
            <a:r>
              <a:rPr lang="de-DE" sz="1600" dirty="0"/>
              <a:t>: Übersicht über Bewertung, Betreiber, akzeptierte Ladekarten, Kosten, Parkplätze, Anzahl der Ladestecker und Typ, Öffnungszeiten, Status, Empfehlung während des Ladens, geprüfte Kompatibilität, Detailkarte, Hinweis über weitere Stromtankstellen. </a:t>
            </a:r>
            <a:r>
              <a:rPr lang="de-DE" sz="1600" dirty="0">
                <a:hlinkClick r:id="rId5"/>
              </a:rPr>
              <a:t>www.goingelectric.de</a:t>
            </a:r>
            <a:endParaRPr lang="de-DE" sz="1600" dirty="0">
              <a:cs typeface="Tahoma" pitchFamily="34" charset="0"/>
            </a:endParaRPr>
          </a:p>
        </p:txBody>
      </p:sp>
      <p:sp>
        <p:nvSpPr>
          <p:cNvPr id="6" name="Textfeld 5"/>
          <p:cNvSpPr txBox="1"/>
          <p:nvPr/>
        </p:nvSpPr>
        <p:spPr>
          <a:xfrm>
            <a:off x="683568" y="5263073"/>
            <a:ext cx="8460432" cy="1118255"/>
          </a:xfrm>
          <a:prstGeom prst="rect">
            <a:avLst/>
          </a:prstGeom>
          <a:noFill/>
        </p:spPr>
        <p:txBody>
          <a:bodyPr wrap="square" rtlCol="0">
            <a:spAutoFit/>
          </a:bodyPr>
          <a:lstStyle/>
          <a:p>
            <a:pPr>
              <a:lnSpc>
                <a:spcPts val="2000"/>
              </a:lnSpc>
            </a:pPr>
            <a:r>
              <a:rPr lang="de-DE" sz="1600" b="1" dirty="0">
                <a:cs typeface="Tahoma" pitchFamily="34" charset="0"/>
              </a:rPr>
              <a:t>Wichtige Informationen über Routenplanung:</a:t>
            </a:r>
          </a:p>
          <a:p>
            <a:pPr>
              <a:lnSpc>
                <a:spcPts val="2000"/>
              </a:lnSpc>
            </a:pPr>
            <a:endParaRPr lang="de-DE" sz="1600" b="1" dirty="0">
              <a:cs typeface="Tahoma" pitchFamily="34" charset="0"/>
            </a:endParaRPr>
          </a:p>
          <a:p>
            <a:pPr marL="176213" indent="-176213">
              <a:lnSpc>
                <a:spcPts val="2000"/>
              </a:lnSpc>
              <a:buFontTx/>
              <a:buChar char="-"/>
              <a:tabLst>
                <a:tab pos="176213" algn="l"/>
              </a:tabLst>
            </a:pPr>
            <a:r>
              <a:rPr lang="de-DE" sz="1600" dirty="0"/>
              <a:t>E-Tankstellen-Finder: </a:t>
            </a:r>
            <a:r>
              <a:rPr lang="de-DE" sz="1600" dirty="0">
                <a:hlinkClick r:id="rId6"/>
              </a:rPr>
              <a:t>e-tankstellen-finder.com</a:t>
            </a:r>
            <a:br>
              <a:rPr lang="de-DE" sz="1600" dirty="0"/>
            </a:br>
            <a:endParaRPr lang="de-DE" sz="1600" dirty="0">
              <a:cs typeface="Tahoma" pitchFamily="34" charset="0"/>
            </a:endParaRPr>
          </a:p>
        </p:txBody>
      </p:sp>
    </p:spTree>
    <p:extLst>
      <p:ext uri="{BB962C8B-B14F-4D97-AF65-F5344CB8AC3E}">
        <p14:creationId xmlns:p14="http://schemas.microsoft.com/office/powerpoint/2010/main" val="305461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feld 11"/>
          <p:cNvSpPr txBox="1">
            <a:spLocks noChangeArrowheads="1"/>
          </p:cNvSpPr>
          <p:nvPr/>
        </p:nvSpPr>
        <p:spPr bwMode="auto">
          <a:xfrm>
            <a:off x="395288" y="2492375"/>
            <a:ext cx="2551112" cy="785813"/>
          </a:xfrm>
          <a:prstGeom prst="rect">
            <a:avLst/>
          </a:prstGeom>
          <a:noFill/>
          <a:ln w="9525">
            <a:noFill/>
            <a:miter lim="800000"/>
            <a:headEnd/>
            <a:tailEnd/>
          </a:ln>
        </p:spPr>
        <p:txBody>
          <a:bodyPr wrap="none">
            <a:spAutoFit/>
          </a:bodyPr>
          <a:lstStyle/>
          <a:p>
            <a:pPr>
              <a:spcAft>
                <a:spcPts val="600"/>
              </a:spcAft>
            </a:pPr>
            <a:r>
              <a:rPr lang="de-DE" sz="2000">
                <a:solidFill>
                  <a:schemeClr val="bg1"/>
                </a:solidFill>
                <a:latin typeface="Tahoma" pitchFamily="34" charset="0"/>
                <a:cs typeface="Tahoma" pitchFamily="34" charset="0"/>
              </a:rPr>
              <a:t>Vielen Dank für Ihre </a:t>
            </a:r>
          </a:p>
          <a:p>
            <a:pPr>
              <a:spcAft>
                <a:spcPts val="600"/>
              </a:spcAft>
            </a:pPr>
            <a:r>
              <a:rPr lang="de-DE" sz="2000">
                <a:solidFill>
                  <a:schemeClr val="bg1"/>
                </a:solidFill>
                <a:latin typeface="Tahoma" pitchFamily="34" charset="0"/>
                <a:cs typeface="Tahoma" pitchFamily="34" charset="0"/>
              </a:rPr>
              <a:t>Aufmerksamkeit!</a:t>
            </a:r>
          </a:p>
        </p:txBody>
      </p:sp>
      <p:sp>
        <p:nvSpPr>
          <p:cNvPr id="38915" name="Textfeld 12"/>
          <p:cNvSpPr txBox="1">
            <a:spLocks noChangeArrowheads="1"/>
          </p:cNvSpPr>
          <p:nvPr/>
        </p:nvSpPr>
        <p:spPr bwMode="auto">
          <a:xfrm>
            <a:off x="107950" y="3860800"/>
            <a:ext cx="4824090" cy="1769715"/>
          </a:xfrm>
          <a:prstGeom prst="rect">
            <a:avLst/>
          </a:prstGeom>
          <a:noFill/>
          <a:ln w="9525">
            <a:noFill/>
            <a:miter lim="800000"/>
            <a:headEnd/>
            <a:tailEnd/>
          </a:ln>
        </p:spPr>
        <p:txBody>
          <a:bodyPr wrap="square">
            <a:spAutoFit/>
          </a:bodyPr>
          <a:lstStyle/>
          <a:p>
            <a:pPr>
              <a:spcAft>
                <a:spcPts val="600"/>
              </a:spcAft>
            </a:pPr>
            <a:r>
              <a:rPr lang="de-DE" sz="1400" dirty="0">
                <a:latin typeface="Tahoma" pitchFamily="34" charset="0"/>
                <a:cs typeface="Tahoma" pitchFamily="34" charset="0"/>
              </a:rPr>
              <a:t>Für Fragen stehen wir Ihnen gerne zur Verfügung:</a:t>
            </a:r>
          </a:p>
          <a:p>
            <a:pPr>
              <a:spcAft>
                <a:spcPts val="600"/>
              </a:spcAft>
            </a:pPr>
            <a:endParaRPr lang="de-DE" sz="1400" dirty="0">
              <a:latin typeface="Tahoma" pitchFamily="34" charset="0"/>
              <a:cs typeface="Tahoma" pitchFamily="34" charset="0"/>
            </a:endParaRPr>
          </a:p>
          <a:p>
            <a:pPr>
              <a:spcAft>
                <a:spcPts val="600"/>
              </a:spcAft>
            </a:pPr>
            <a:r>
              <a:rPr lang="de-DE" sz="1400" b="1" dirty="0">
                <a:latin typeface="Tahoma" pitchFamily="34" charset="0"/>
                <a:cs typeface="Tahoma" pitchFamily="34" charset="0"/>
              </a:rPr>
              <a:t>Thomas Martens</a:t>
            </a:r>
          </a:p>
          <a:p>
            <a:pPr>
              <a:spcAft>
                <a:spcPts val="600"/>
              </a:spcAft>
            </a:pPr>
            <a:r>
              <a:rPr lang="de-DE" sz="1400" dirty="0">
                <a:latin typeface="Tahoma" pitchFamily="34" charset="0"/>
                <a:cs typeface="Tahoma" pitchFamily="34" charset="0"/>
              </a:rPr>
              <a:t>Abteilungsleiter Strom und NLT</a:t>
            </a:r>
          </a:p>
          <a:p>
            <a:pPr>
              <a:spcAft>
                <a:spcPts val="600"/>
              </a:spcAft>
            </a:pPr>
            <a:r>
              <a:rPr lang="de-DE" sz="1400" dirty="0">
                <a:latin typeface="Tahoma" pitchFamily="34" charset="0"/>
                <a:cs typeface="Tahoma" pitchFamily="34" charset="0"/>
              </a:rPr>
              <a:t>Telefon: 	07031-6116-151</a:t>
            </a:r>
          </a:p>
          <a:p>
            <a:pPr>
              <a:spcAft>
                <a:spcPts val="600"/>
              </a:spcAft>
            </a:pPr>
            <a:r>
              <a:rPr lang="de-DE" sz="1400" dirty="0">
                <a:latin typeface="Tahoma" pitchFamily="34" charset="0"/>
                <a:cs typeface="Tahoma" pitchFamily="34" charset="0"/>
              </a:rPr>
              <a:t>E-Mail:	t.martens@stadtwerke-sindelfingen.de</a:t>
            </a:r>
            <a:endParaRPr lang="de-DE" sz="1600" dirty="0">
              <a:latin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1128514"/>
          </a:xfrm>
        </p:spPr>
        <p:txBody>
          <a:bodyPr/>
          <a:lstStyle/>
          <a:p>
            <a:pPr>
              <a:spcBef>
                <a:spcPct val="0"/>
              </a:spcBef>
            </a:pPr>
            <a:r>
              <a:rPr altLang="de-DE" dirty="0"/>
              <a:t>Klimaschutz</a:t>
            </a:r>
          </a:p>
          <a:p>
            <a:pPr>
              <a:spcBef>
                <a:spcPct val="0"/>
              </a:spcBef>
            </a:pPr>
            <a:r>
              <a:rPr lang="de-DE" altLang="de-DE" sz="1400" dirty="0"/>
              <a:t>Der Fahrplan für den Klimaschutz in Deutschland</a:t>
            </a:r>
            <a:endParaRPr altLang="de-DE" dirty="0"/>
          </a:p>
          <a:p>
            <a:pPr>
              <a:spcBef>
                <a:spcPct val="0"/>
              </a:spcBef>
            </a:pP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39552" y="1268760"/>
            <a:ext cx="7452828" cy="461665"/>
          </a:xfrm>
          <a:prstGeom prst="rect">
            <a:avLst/>
          </a:prstGeom>
        </p:spPr>
        <p:txBody>
          <a:bodyPr wrap="square">
            <a:spAutoFit/>
          </a:bodyPr>
          <a:lstStyle/>
          <a:p>
            <a:r>
              <a:rPr lang="de-DE" sz="2400" dirty="0">
                <a:latin typeface="Calibri" pitchFamily="34" charset="0"/>
              </a:rPr>
              <a:t>Der Fahrplan für den Klimaschutz in Deutschland…</a:t>
            </a:r>
          </a:p>
        </p:txBody>
      </p:sp>
      <p:sp>
        <p:nvSpPr>
          <p:cNvPr id="8" name="Rechteck 7"/>
          <p:cNvSpPr/>
          <p:nvPr/>
        </p:nvSpPr>
        <p:spPr>
          <a:xfrm>
            <a:off x="647564" y="1997839"/>
            <a:ext cx="7884876" cy="2554545"/>
          </a:xfrm>
          <a:prstGeom prst="rect">
            <a:avLst/>
          </a:prstGeom>
        </p:spPr>
        <p:txBody>
          <a:bodyPr wrap="square">
            <a:spAutoFit/>
          </a:bodyPr>
          <a:lstStyle/>
          <a:p>
            <a:r>
              <a:rPr lang="de-DE" sz="1600" b="0" dirty="0">
                <a:latin typeface="Calibri" panose="020F0502020204030204" pitchFamily="34" charset="0"/>
                <a:cs typeface="Calibri" panose="020F0502020204030204" pitchFamily="34" charset="0"/>
              </a:rPr>
              <a:t>Deutschland hat sich verpflichtet, den Treibhausgas-Ausstoß massiv zu senken. Die Klimaschutzziele Deutschlands nach Jahren gestaffelt, jeweils im Vergleich zu 1990: </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 bis 2020 um 40 Prozent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 bis 2030 um 55 Prozent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 bis 2040 um 70 Prozent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 bis 2050 um 80 bis 95 Prozent</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388" y="2667328"/>
            <a:ext cx="2734695" cy="1800341"/>
          </a:xfrm>
          <a:prstGeom prst="rect">
            <a:avLst/>
          </a:prstGeom>
        </p:spPr>
      </p:pic>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50879"/>
          <a:stretch/>
        </p:blipFill>
        <p:spPr>
          <a:xfrm rot="347331">
            <a:off x="7052290" y="4636467"/>
            <a:ext cx="1560813" cy="1182322"/>
          </a:xfrm>
          <a:prstGeom prst="rect">
            <a:avLst/>
          </a:prstGeom>
        </p:spPr>
      </p:pic>
      <p:pic>
        <p:nvPicPr>
          <p:cNvPr id="11" name="Grafik 10"/>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6660"/>
                    </a14:imgEffect>
                  </a14:imgLayer>
                </a14:imgProps>
              </a:ext>
              <a:ext uri="{28A0092B-C50C-407E-A947-70E740481C1C}">
                <a14:useLocalDpi xmlns:a14="http://schemas.microsoft.com/office/drawing/2010/main" val="0"/>
              </a:ext>
            </a:extLst>
          </a:blip>
          <a:stretch>
            <a:fillRect/>
          </a:stretch>
        </p:blipFill>
        <p:spPr>
          <a:xfrm rot="665285">
            <a:off x="6747200" y="2822709"/>
            <a:ext cx="1924166" cy="1221971"/>
          </a:xfrm>
          <a:prstGeom prst="rect">
            <a:avLst/>
          </a:prstGeom>
          <a:effectLst>
            <a:softEdge rad="0"/>
          </a:effectLst>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00000">
            <a:off x="877941" y="5295888"/>
            <a:ext cx="1292117" cy="860647"/>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00000">
            <a:off x="3710922" y="4963018"/>
            <a:ext cx="1392886" cy="1041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1128514"/>
          </a:xfrm>
        </p:spPr>
        <p:txBody>
          <a:bodyPr/>
          <a:lstStyle/>
          <a:p>
            <a:pPr>
              <a:spcBef>
                <a:spcPct val="0"/>
              </a:spcBef>
            </a:pPr>
            <a:r>
              <a:rPr altLang="de-DE" dirty="0"/>
              <a:t>Klimaschutz</a:t>
            </a:r>
          </a:p>
          <a:p>
            <a:pPr>
              <a:spcBef>
                <a:spcPct val="0"/>
              </a:spcBef>
            </a:pPr>
            <a:r>
              <a:rPr lang="de-DE" altLang="de-DE" sz="1400" dirty="0"/>
              <a:t>Der aktuelle Stand bei der Umsetzung</a:t>
            </a:r>
            <a:endParaRPr altLang="de-DE" dirty="0"/>
          </a:p>
          <a:p>
            <a:pPr>
              <a:spcBef>
                <a:spcPct val="0"/>
              </a:spcBef>
            </a:pP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4" name="Tabelle 13"/>
          <p:cNvGraphicFramePr>
            <a:graphicFrameLocks noGrp="1"/>
          </p:cNvGraphicFramePr>
          <p:nvPr>
            <p:extLst>
              <p:ext uri="{D42A27DB-BD31-4B8C-83A1-F6EECF244321}">
                <p14:modId xmlns:p14="http://schemas.microsoft.com/office/powerpoint/2010/main" val="3479161110"/>
              </p:ext>
            </p:extLst>
          </p:nvPr>
        </p:nvGraphicFramePr>
        <p:xfrm>
          <a:off x="647564" y="1793040"/>
          <a:ext cx="7236805" cy="2041896"/>
        </p:xfrm>
        <a:graphic>
          <a:graphicData uri="http://schemas.openxmlformats.org/drawingml/2006/table">
            <a:tbl>
              <a:tblPr firstRow="1" bandRow="1">
                <a:tableStyleId>{5C22544A-7EE6-4342-B048-85BDC9FD1C3A}</a:tableStyleId>
              </a:tblPr>
              <a:tblGrid>
                <a:gridCol w="4269849">
                  <a:extLst>
                    <a:ext uri="{9D8B030D-6E8A-4147-A177-3AD203B41FA5}">
                      <a16:colId xmlns:a16="http://schemas.microsoft.com/office/drawing/2014/main" val="20000"/>
                    </a:ext>
                  </a:extLst>
                </a:gridCol>
                <a:gridCol w="1483478">
                  <a:extLst>
                    <a:ext uri="{9D8B030D-6E8A-4147-A177-3AD203B41FA5}">
                      <a16:colId xmlns:a16="http://schemas.microsoft.com/office/drawing/2014/main" val="20001"/>
                    </a:ext>
                  </a:extLst>
                </a:gridCol>
                <a:gridCol w="1483478">
                  <a:extLst>
                    <a:ext uri="{9D8B030D-6E8A-4147-A177-3AD203B41FA5}">
                      <a16:colId xmlns:a16="http://schemas.microsoft.com/office/drawing/2014/main" val="3542701140"/>
                    </a:ext>
                  </a:extLst>
                </a:gridCol>
              </a:tblGrid>
              <a:tr h="255237">
                <a:tc>
                  <a:txBody>
                    <a:bodyPr/>
                    <a:lstStyle/>
                    <a:p>
                      <a:r>
                        <a:rPr lang="de-DE" sz="1200" dirty="0"/>
                        <a:t>CO2 Minderungsziele nach Sektoren</a:t>
                      </a:r>
                    </a:p>
                  </a:txBody>
                  <a:tcPr marL="66967" marR="66967" marT="33484" marB="33484"/>
                </a:tc>
                <a:tc>
                  <a:txBody>
                    <a:bodyPr/>
                    <a:lstStyle/>
                    <a:p>
                      <a:pPr algn="ctr"/>
                      <a:r>
                        <a:rPr lang="de-DE" sz="1200" dirty="0"/>
                        <a:t>Bis</a:t>
                      </a:r>
                      <a:r>
                        <a:rPr lang="de-DE" sz="1200" baseline="0" dirty="0"/>
                        <a:t> 2030</a:t>
                      </a:r>
                      <a:endParaRPr lang="de-DE" sz="1200" dirty="0"/>
                    </a:p>
                  </a:txBody>
                  <a:tcPr marL="66967" marR="66967" marT="33484" marB="33484"/>
                </a:tc>
                <a:tc>
                  <a:txBody>
                    <a:bodyPr/>
                    <a:lstStyle/>
                    <a:p>
                      <a:pPr algn="ctr"/>
                      <a:r>
                        <a:rPr lang="de-DE" sz="1200" dirty="0"/>
                        <a:t>aktuell</a:t>
                      </a:r>
                    </a:p>
                  </a:txBody>
                  <a:tcPr marL="66967" marR="66967" marT="33484" marB="33484"/>
                </a:tc>
                <a:extLst>
                  <a:ext uri="{0D108BD9-81ED-4DB2-BD59-A6C34878D82A}">
                    <a16:rowId xmlns:a16="http://schemas.microsoft.com/office/drawing/2014/main" val="10000"/>
                  </a:ext>
                </a:extLst>
              </a:tr>
              <a:tr h="255237">
                <a:tc>
                  <a:txBody>
                    <a:bodyPr/>
                    <a:lstStyle/>
                    <a:p>
                      <a:r>
                        <a:rPr lang="de-DE" sz="1200" dirty="0"/>
                        <a:t>Energiewirtschaft</a:t>
                      </a:r>
                    </a:p>
                  </a:txBody>
                  <a:tcPr marL="66967" marR="66967" marT="33484" marB="33484"/>
                </a:tc>
                <a:tc>
                  <a:txBody>
                    <a:bodyPr/>
                    <a:lstStyle/>
                    <a:p>
                      <a:pPr algn="ctr"/>
                      <a:r>
                        <a:rPr lang="de-DE" sz="1200" dirty="0"/>
                        <a:t>62 – 61 %</a:t>
                      </a:r>
                    </a:p>
                  </a:txBody>
                  <a:tcPr marL="66967" marR="66967" marT="33484" marB="33484"/>
                </a:tc>
                <a:tc>
                  <a:txBody>
                    <a:bodyPr/>
                    <a:lstStyle/>
                    <a:p>
                      <a:pPr algn="ctr"/>
                      <a:r>
                        <a:rPr lang="de-DE" sz="1200" dirty="0"/>
                        <a:t>-33 %</a:t>
                      </a:r>
                    </a:p>
                  </a:txBody>
                  <a:tcPr marL="66967" marR="66967" marT="33484" marB="33484"/>
                </a:tc>
                <a:extLst>
                  <a:ext uri="{0D108BD9-81ED-4DB2-BD59-A6C34878D82A}">
                    <a16:rowId xmlns:a16="http://schemas.microsoft.com/office/drawing/2014/main" val="10001"/>
                  </a:ext>
                </a:extLst>
              </a:tr>
              <a:tr h="255237">
                <a:tc>
                  <a:txBody>
                    <a:bodyPr/>
                    <a:lstStyle/>
                    <a:p>
                      <a:r>
                        <a:rPr lang="de-DE" sz="1200" dirty="0"/>
                        <a:t>Gebäude</a:t>
                      </a:r>
                    </a:p>
                  </a:txBody>
                  <a:tcPr marL="66967" marR="66967" marT="33484" marB="33484"/>
                </a:tc>
                <a:tc>
                  <a:txBody>
                    <a:bodyPr/>
                    <a:lstStyle/>
                    <a:p>
                      <a:pPr algn="ctr"/>
                      <a:r>
                        <a:rPr lang="de-DE" sz="1200" dirty="0"/>
                        <a:t>67 – 66 %</a:t>
                      </a:r>
                    </a:p>
                  </a:txBody>
                  <a:tcPr marL="66967" marR="66967" marT="33484" marB="33484"/>
                </a:tc>
                <a:tc>
                  <a:txBody>
                    <a:bodyPr/>
                    <a:lstStyle/>
                    <a:p>
                      <a:pPr algn="ctr"/>
                      <a:r>
                        <a:rPr lang="de-DE" sz="1200" dirty="0"/>
                        <a:t>-44 %</a:t>
                      </a:r>
                    </a:p>
                  </a:txBody>
                  <a:tcPr marL="66967" marR="66967" marT="33484" marB="33484"/>
                </a:tc>
                <a:extLst>
                  <a:ext uri="{0D108BD9-81ED-4DB2-BD59-A6C34878D82A}">
                    <a16:rowId xmlns:a16="http://schemas.microsoft.com/office/drawing/2014/main" val="10002"/>
                  </a:ext>
                </a:extLst>
              </a:tr>
              <a:tr h="255237">
                <a:tc>
                  <a:txBody>
                    <a:bodyPr/>
                    <a:lstStyle/>
                    <a:p>
                      <a:r>
                        <a:rPr lang="de-DE" sz="1200" b="1" dirty="0"/>
                        <a:t>Verkehr</a:t>
                      </a:r>
                    </a:p>
                  </a:txBody>
                  <a:tcPr marL="66967" marR="66967" marT="33484" marB="33484"/>
                </a:tc>
                <a:tc>
                  <a:txBody>
                    <a:bodyPr/>
                    <a:lstStyle/>
                    <a:p>
                      <a:pPr algn="ctr"/>
                      <a:r>
                        <a:rPr lang="de-DE" sz="1200" b="1" dirty="0"/>
                        <a:t>42 – 40 %</a:t>
                      </a:r>
                    </a:p>
                  </a:txBody>
                  <a:tcPr marL="66967" marR="66967" marT="33484" marB="33484"/>
                </a:tc>
                <a:tc>
                  <a:txBody>
                    <a:bodyPr/>
                    <a:lstStyle/>
                    <a:p>
                      <a:pPr algn="ctr"/>
                      <a:r>
                        <a:rPr lang="de-DE" sz="1200" b="1" dirty="0"/>
                        <a:t>1%</a:t>
                      </a:r>
                    </a:p>
                  </a:txBody>
                  <a:tcPr marL="66967" marR="66967" marT="33484" marB="33484"/>
                </a:tc>
                <a:extLst>
                  <a:ext uri="{0D108BD9-81ED-4DB2-BD59-A6C34878D82A}">
                    <a16:rowId xmlns:a16="http://schemas.microsoft.com/office/drawing/2014/main" val="10003"/>
                  </a:ext>
                </a:extLst>
              </a:tr>
              <a:tr h="255237">
                <a:tc>
                  <a:txBody>
                    <a:bodyPr/>
                    <a:lstStyle/>
                    <a:p>
                      <a:r>
                        <a:rPr lang="de-DE" sz="1200" dirty="0"/>
                        <a:t>Industrie</a:t>
                      </a:r>
                    </a:p>
                  </a:txBody>
                  <a:tcPr marL="66967" marR="66967" marT="33484" marB="33484"/>
                </a:tc>
                <a:tc>
                  <a:txBody>
                    <a:bodyPr/>
                    <a:lstStyle/>
                    <a:p>
                      <a:pPr algn="ctr"/>
                      <a:r>
                        <a:rPr lang="de-DE" sz="1200" dirty="0"/>
                        <a:t>51 – 49 %</a:t>
                      </a:r>
                    </a:p>
                  </a:txBody>
                  <a:tcPr marL="66967" marR="66967" marT="33484" marB="33484"/>
                </a:tc>
                <a:tc>
                  <a:txBody>
                    <a:bodyPr/>
                    <a:lstStyle/>
                    <a:p>
                      <a:pPr algn="ctr"/>
                      <a:r>
                        <a:rPr lang="de-DE" sz="1200" dirty="0"/>
                        <a:t>-31 %</a:t>
                      </a:r>
                    </a:p>
                  </a:txBody>
                  <a:tcPr marL="66967" marR="66967" marT="33484" marB="33484"/>
                </a:tc>
                <a:extLst>
                  <a:ext uri="{0D108BD9-81ED-4DB2-BD59-A6C34878D82A}">
                    <a16:rowId xmlns:a16="http://schemas.microsoft.com/office/drawing/2014/main" val="10004"/>
                  </a:ext>
                </a:extLst>
              </a:tr>
              <a:tr h="255237">
                <a:tc>
                  <a:txBody>
                    <a:bodyPr/>
                    <a:lstStyle/>
                    <a:p>
                      <a:r>
                        <a:rPr lang="de-DE" sz="1200" dirty="0"/>
                        <a:t>Sonstige</a:t>
                      </a:r>
                    </a:p>
                  </a:txBody>
                  <a:tcPr marL="66967" marR="66967" marT="33484" marB="33484"/>
                </a:tc>
                <a:tc>
                  <a:txBody>
                    <a:bodyPr/>
                    <a:lstStyle/>
                    <a:p>
                      <a:pPr algn="ctr"/>
                      <a:r>
                        <a:rPr lang="de-DE" sz="1200" dirty="0"/>
                        <a:t>87%</a:t>
                      </a:r>
                    </a:p>
                  </a:txBody>
                  <a:tcPr marL="66967" marR="66967" marT="33484" marB="33484"/>
                </a:tc>
                <a:tc>
                  <a:txBody>
                    <a:bodyPr/>
                    <a:lstStyle/>
                    <a:p>
                      <a:pPr algn="ctr"/>
                      <a:r>
                        <a:rPr lang="de-DE" sz="1200" dirty="0"/>
                        <a:t>-75 %</a:t>
                      </a:r>
                    </a:p>
                  </a:txBody>
                  <a:tcPr marL="66967" marR="66967" marT="33484" marB="33484"/>
                </a:tc>
                <a:extLst>
                  <a:ext uri="{0D108BD9-81ED-4DB2-BD59-A6C34878D82A}">
                    <a16:rowId xmlns:a16="http://schemas.microsoft.com/office/drawing/2014/main" val="10005"/>
                  </a:ext>
                </a:extLst>
              </a:tr>
              <a:tr h="255237">
                <a:tc>
                  <a:txBody>
                    <a:bodyPr/>
                    <a:lstStyle/>
                    <a:p>
                      <a:r>
                        <a:rPr lang="de-DE" sz="1200" dirty="0"/>
                        <a:t>Gesamtsumme</a:t>
                      </a:r>
                    </a:p>
                  </a:txBody>
                  <a:tcPr marL="66967" marR="66967" marT="33484" marB="33484"/>
                </a:tc>
                <a:tc>
                  <a:txBody>
                    <a:bodyPr/>
                    <a:lstStyle/>
                    <a:p>
                      <a:pPr algn="ctr"/>
                      <a:r>
                        <a:rPr lang="de-DE" sz="1200" dirty="0"/>
                        <a:t>65 – 55%</a:t>
                      </a:r>
                    </a:p>
                  </a:txBody>
                  <a:tcPr marL="66967" marR="66967" marT="33484" marB="33484"/>
                </a:tc>
                <a:tc>
                  <a:txBody>
                    <a:bodyPr/>
                    <a:lstStyle/>
                    <a:p>
                      <a:pPr algn="ctr"/>
                      <a:endParaRPr lang="de-DE" sz="1200" dirty="0"/>
                    </a:p>
                  </a:txBody>
                  <a:tcPr marL="66967" marR="66967" marT="33484" marB="33484"/>
                </a:tc>
                <a:extLst>
                  <a:ext uri="{0D108BD9-81ED-4DB2-BD59-A6C34878D82A}">
                    <a16:rowId xmlns:a16="http://schemas.microsoft.com/office/drawing/2014/main" val="10006"/>
                  </a:ext>
                </a:extLst>
              </a:tr>
              <a:tr h="255237">
                <a:tc>
                  <a:txBody>
                    <a:bodyPr/>
                    <a:lstStyle/>
                    <a:p>
                      <a:r>
                        <a:rPr lang="de-DE" sz="700" dirty="0"/>
                        <a:t>*Minderung in % gegenüber 1990</a:t>
                      </a:r>
                    </a:p>
                  </a:txBody>
                  <a:tcPr marL="66967" marR="66967" marT="33484" marB="33484"/>
                </a:tc>
                <a:tc>
                  <a:txBody>
                    <a:bodyPr/>
                    <a:lstStyle/>
                    <a:p>
                      <a:pPr algn="ctr"/>
                      <a:endParaRPr lang="de-DE" sz="1200" dirty="0"/>
                    </a:p>
                  </a:txBody>
                  <a:tcPr marL="66967" marR="66967" marT="33484" marB="33484"/>
                </a:tc>
                <a:tc>
                  <a:txBody>
                    <a:bodyPr/>
                    <a:lstStyle/>
                    <a:p>
                      <a:pPr algn="ctr"/>
                      <a:endParaRPr lang="de-DE" sz="1200" dirty="0"/>
                    </a:p>
                  </a:txBody>
                  <a:tcPr marL="66967" marR="66967" marT="33484" marB="33484"/>
                </a:tc>
                <a:extLst>
                  <a:ext uri="{0D108BD9-81ED-4DB2-BD59-A6C34878D82A}">
                    <a16:rowId xmlns:a16="http://schemas.microsoft.com/office/drawing/2014/main" val="10007"/>
                  </a:ext>
                </a:extLst>
              </a:tr>
            </a:tbl>
          </a:graphicData>
        </a:graphic>
      </p:graphicFrame>
      <p:sp>
        <p:nvSpPr>
          <p:cNvPr id="15" name="Rechteck 14"/>
          <p:cNvSpPr/>
          <p:nvPr/>
        </p:nvSpPr>
        <p:spPr>
          <a:xfrm>
            <a:off x="539552" y="1268760"/>
            <a:ext cx="7452828" cy="461665"/>
          </a:xfrm>
          <a:prstGeom prst="rect">
            <a:avLst/>
          </a:prstGeom>
        </p:spPr>
        <p:txBody>
          <a:bodyPr wrap="square">
            <a:spAutoFit/>
          </a:bodyPr>
          <a:lstStyle/>
          <a:p>
            <a:r>
              <a:rPr lang="de-DE" sz="2400" dirty="0">
                <a:latin typeface="Calibri" pitchFamily="34" charset="0"/>
              </a:rPr>
              <a:t>…und wo stehen wir derzeit bei der Umsetzung…</a:t>
            </a:r>
          </a:p>
        </p:txBody>
      </p:sp>
      <p:sp>
        <p:nvSpPr>
          <p:cNvPr id="22" name="Rechteck 21"/>
          <p:cNvSpPr/>
          <p:nvPr/>
        </p:nvSpPr>
        <p:spPr>
          <a:xfrm>
            <a:off x="611560" y="4014934"/>
            <a:ext cx="7812868" cy="2062103"/>
          </a:xfrm>
          <a:prstGeom prst="rect">
            <a:avLst/>
          </a:prstGeom>
        </p:spPr>
        <p:txBody>
          <a:bodyPr wrap="square">
            <a:spAutoFit/>
          </a:bodyPr>
          <a:lstStyle/>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Bezogen auf 2030 ergibt sich eine Verschiebung der Einsparungen bei den Sektoren</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Reduktion der Emissionen im Bereich Energiewirtschaft von 268 Mio. t auf 255 Mio. 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
            </a:pPr>
            <a:r>
              <a:rPr lang="de-DE" sz="1600" b="0" dirty="0">
                <a:latin typeface="Calibri" panose="020F0502020204030204" pitchFamily="34" charset="0"/>
                <a:cs typeface="Calibri" panose="020F0502020204030204" pitchFamily="34" charset="0"/>
              </a:rPr>
              <a:t>Dafür Anstieg im Verkehrssektor von 150 Mio. t auf 160 Mio. 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r>
              <a:rPr lang="de-DE" sz="1600" b="0" dirty="0">
                <a:latin typeface="Calibri" panose="020F0502020204030204" pitchFamily="34" charset="0"/>
                <a:cs typeface="Calibri" panose="020F0502020204030204" pitchFamily="34" charset="0"/>
              </a:rPr>
              <a:t>	Strafzahlungen in Höhe von 30 bis 60 Mrd. € für Deutschland </a:t>
            </a:r>
            <a:br>
              <a:rPr lang="de-DE" sz="1600" b="0" dirty="0">
                <a:latin typeface="Calibri" panose="020F0502020204030204" pitchFamily="34" charset="0"/>
                <a:cs typeface="Calibri" panose="020F0502020204030204" pitchFamily="34" charset="0"/>
              </a:rPr>
            </a:br>
            <a:r>
              <a:rPr lang="de-DE" sz="1600" b="0" dirty="0">
                <a:latin typeface="Calibri" panose="020F0502020204030204" pitchFamily="34" charset="0"/>
                <a:cs typeface="Calibri" panose="020F0502020204030204" pitchFamily="34" charset="0"/>
              </a:rPr>
              <a:t>	beim Verfehlen der europäischen Klimaschutzvorgaben </a:t>
            </a:r>
          </a:p>
        </p:txBody>
      </p:sp>
      <p:sp>
        <p:nvSpPr>
          <p:cNvPr id="23" name="Pfeil nach rechts 22"/>
          <p:cNvSpPr/>
          <p:nvPr/>
        </p:nvSpPr>
        <p:spPr bwMode="auto">
          <a:xfrm>
            <a:off x="1043608" y="5661248"/>
            <a:ext cx="252028" cy="18002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1"/>
              </a:buClr>
              <a:buSzTx/>
              <a:buFontTx/>
              <a:buNone/>
              <a:tabLst/>
            </a:pPr>
            <a:endParaRPr kumimoji="0" lang="de-DE"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401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1128514"/>
          </a:xfrm>
        </p:spPr>
        <p:txBody>
          <a:bodyPr/>
          <a:lstStyle/>
          <a:p>
            <a:pPr>
              <a:spcBef>
                <a:spcPct val="0"/>
              </a:spcBef>
            </a:pPr>
            <a:r>
              <a:rPr altLang="de-DE" dirty="0"/>
              <a:t>Klimaschutz</a:t>
            </a:r>
          </a:p>
          <a:p>
            <a:pPr>
              <a:spcBef>
                <a:spcPct val="0"/>
              </a:spcBef>
            </a:pPr>
            <a:r>
              <a:rPr lang="de-DE" altLang="de-DE" sz="1400" dirty="0"/>
              <a:t>Der derzeitige Lösungsansatz…</a:t>
            </a:r>
            <a:endParaRPr altLang="de-DE" dirty="0"/>
          </a:p>
          <a:p>
            <a:pPr>
              <a:spcBef>
                <a:spcPct val="0"/>
              </a:spcBef>
            </a:pP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4" name="Grafik 13"/>
          <p:cNvPicPr>
            <a:picLocks noChangeAspect="1"/>
          </p:cNvPicPr>
          <p:nvPr/>
        </p:nvPicPr>
        <p:blipFill rotWithShape="1">
          <a:blip r:embed="rId2">
            <a:extLst>
              <a:ext uri="{28A0092B-C50C-407E-A947-70E740481C1C}">
                <a14:useLocalDpi xmlns:a14="http://schemas.microsoft.com/office/drawing/2010/main" val="0"/>
              </a:ext>
            </a:extLst>
          </a:blip>
          <a:srcRect l="12639" t="14270" r="3944" b="291"/>
          <a:stretch/>
        </p:blipFill>
        <p:spPr>
          <a:xfrm>
            <a:off x="7108268" y="4833156"/>
            <a:ext cx="1712204" cy="1349009"/>
          </a:xfrm>
          <a:prstGeom prst="rect">
            <a:avLst/>
          </a:prstGeom>
        </p:spPr>
      </p:pic>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163" y="3322992"/>
            <a:ext cx="2055723" cy="1365214"/>
          </a:xfrm>
          <a:prstGeom prst="rect">
            <a:avLst/>
          </a:prstGeom>
        </p:spPr>
      </p:pic>
      <p:sp>
        <p:nvSpPr>
          <p:cNvPr id="17" name="Rechteck 16"/>
          <p:cNvSpPr/>
          <p:nvPr/>
        </p:nvSpPr>
        <p:spPr>
          <a:xfrm>
            <a:off x="539552" y="1268760"/>
            <a:ext cx="7416824" cy="461665"/>
          </a:xfrm>
          <a:prstGeom prst="rect">
            <a:avLst/>
          </a:prstGeom>
        </p:spPr>
        <p:txBody>
          <a:bodyPr wrap="square">
            <a:spAutoFit/>
          </a:bodyPr>
          <a:lstStyle/>
          <a:p>
            <a:r>
              <a:rPr lang="de-DE" sz="2400" dirty="0">
                <a:latin typeface="Calibri" pitchFamily="34" charset="0"/>
              </a:rPr>
              <a:t>Wie unser derzeitiger Lösungsansatz aussieht…</a:t>
            </a:r>
          </a:p>
        </p:txBody>
      </p:sp>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21776" t="5214" r="25808" b="5214"/>
          <a:stretch/>
        </p:blipFill>
        <p:spPr>
          <a:xfrm>
            <a:off x="5079011" y="1916832"/>
            <a:ext cx="1329193" cy="1278070"/>
          </a:xfrm>
          <a:prstGeom prst="rect">
            <a:avLst/>
          </a:prstGeom>
        </p:spPr>
      </p:pic>
      <p:sp>
        <p:nvSpPr>
          <p:cNvPr id="19" name="Rechteck 18"/>
          <p:cNvSpPr/>
          <p:nvPr/>
        </p:nvSpPr>
        <p:spPr>
          <a:xfrm>
            <a:off x="647564" y="1811722"/>
            <a:ext cx="4500500" cy="2800767"/>
          </a:xfrm>
          <a:prstGeom prst="rect">
            <a:avLst/>
          </a:prstGeom>
        </p:spPr>
        <p:txBody>
          <a:bodyPr wrap="square">
            <a:spAutoFit/>
          </a:bodyPr>
          <a:lstStyle/>
          <a:p>
            <a:pPr marL="285750" indent="-285750">
              <a:buFont typeface="Arial" panose="020B0604020202020204" pitchFamily="34" charset="0"/>
              <a:buChar char="•"/>
            </a:pPr>
            <a:r>
              <a:rPr lang="de-DE" sz="1600" b="0" dirty="0">
                <a:latin typeface="Calibri" panose="020F0502020204030204" pitchFamily="34" charset="0"/>
                <a:cs typeface="Calibri" panose="020F0502020204030204" pitchFamily="34" charset="0"/>
              </a:rPr>
              <a:t>Dieseleinfahrverbot in vielen deutschen Großstädten</a:t>
            </a:r>
          </a:p>
          <a:p>
            <a:pPr marL="285750" indent="-285750">
              <a:buFont typeface="Arial" panose="020B0604020202020204" pitchFamily="34" charset="0"/>
              <a:buChar char="•"/>
            </a:pPr>
            <a:endParaRPr lang="de-DE" sz="16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dirty="0">
                <a:latin typeface="Calibri" panose="020F0502020204030204" pitchFamily="34" charset="0"/>
                <a:cs typeface="Calibri" panose="020F0502020204030204" pitchFamily="34" charset="0"/>
              </a:rPr>
              <a:t>Massive Förderung bei der E-Mobilität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dirty="0">
                <a:latin typeface="Calibri" panose="020F0502020204030204" pitchFamily="34" charset="0"/>
                <a:cs typeface="Calibri" panose="020F0502020204030204" pitchFamily="34" charset="0"/>
              </a:rPr>
              <a:t>Umweltbonus beim Kauf eines E-Fahrzeugs wird bis Ende 2020 verlängert</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dirty="0">
                <a:latin typeface="Calibri" panose="020F0502020204030204" pitchFamily="34" charset="0"/>
                <a:cs typeface="Calibri" panose="020F0502020204030204" pitchFamily="34" charset="0"/>
              </a:rPr>
              <a:t>Private Ladesäulen werden von der KfW-Bank gefördert, länderspezifische Förderprogramme kommen hinzu</a:t>
            </a:r>
          </a:p>
        </p:txBody>
      </p:sp>
      <p:sp>
        <p:nvSpPr>
          <p:cNvPr id="20" name="Rechteck 19"/>
          <p:cNvSpPr/>
          <p:nvPr/>
        </p:nvSpPr>
        <p:spPr>
          <a:xfrm>
            <a:off x="632054" y="4833156"/>
            <a:ext cx="6208198" cy="1077218"/>
          </a:xfrm>
          <a:prstGeom prst="rect">
            <a:avLst/>
          </a:prstGeom>
        </p:spPr>
        <p:txBody>
          <a:bodyPr wrap="square">
            <a:spAutoFit/>
          </a:bodyPr>
          <a:lstStyle/>
          <a:p>
            <a:pPr marL="285750" indent="-285750">
              <a:buFont typeface="Arial" panose="020B0604020202020204" pitchFamily="34" charset="0"/>
              <a:buChar char="•"/>
            </a:pPr>
            <a:r>
              <a:rPr lang="de-DE" sz="1600" b="0" dirty="0">
                <a:latin typeface="Calibri" panose="020F0502020204030204" pitchFamily="34" charset="0"/>
                <a:cs typeface="Calibri" panose="020F0502020204030204" pitchFamily="34" charset="0"/>
              </a:rPr>
              <a:t>Befreiung von der KFZ-Steuer (10 Jahre) für BEV</a:t>
            </a:r>
            <a:br>
              <a:rPr lang="de-DE" sz="1600" b="0" dirty="0">
                <a:latin typeface="Calibri" panose="020F0502020204030204" pitchFamily="34" charset="0"/>
                <a:cs typeface="Calibri" panose="020F0502020204030204" pitchFamily="34" charset="0"/>
              </a:rPr>
            </a:br>
            <a:endParaRPr lang="de-DE" sz="16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dirty="0">
                <a:latin typeface="Calibri" panose="020F0502020204030204" pitchFamily="34" charset="0"/>
                <a:cs typeface="Calibri" panose="020F0502020204030204" pitchFamily="34" charset="0"/>
              </a:rPr>
              <a:t>Reduzierung der Dienstwagenbesteuerung für BEV und </a:t>
            </a:r>
            <a:r>
              <a:rPr lang="de-DE" sz="1600" b="0" dirty="0" err="1">
                <a:latin typeface="Calibri" panose="020F0502020204030204" pitchFamily="34" charset="0"/>
                <a:cs typeface="Calibri" panose="020F0502020204030204" pitchFamily="34" charset="0"/>
              </a:rPr>
              <a:t>Plug-in</a:t>
            </a:r>
            <a:r>
              <a:rPr lang="de-DE" sz="1600" b="0" dirty="0">
                <a:latin typeface="Calibri" panose="020F0502020204030204" pitchFamily="34" charset="0"/>
                <a:cs typeface="Calibri" panose="020F0502020204030204" pitchFamily="34" charset="0"/>
              </a:rPr>
              <a:t>-Hybrid</a:t>
            </a:r>
          </a:p>
        </p:txBody>
      </p:sp>
    </p:spTree>
    <p:extLst>
      <p:ext uri="{BB962C8B-B14F-4D97-AF65-F5344CB8AC3E}">
        <p14:creationId xmlns:p14="http://schemas.microsoft.com/office/powerpoint/2010/main" val="99197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1128514"/>
          </a:xfrm>
        </p:spPr>
        <p:txBody>
          <a:bodyPr/>
          <a:lstStyle/>
          <a:p>
            <a:pPr>
              <a:spcBef>
                <a:spcPct val="0"/>
              </a:spcBef>
            </a:pPr>
            <a:r>
              <a:rPr altLang="de-DE" dirty="0"/>
              <a:t>Klimaschutz</a:t>
            </a:r>
          </a:p>
          <a:p>
            <a:pPr>
              <a:spcBef>
                <a:spcPct val="0"/>
              </a:spcBef>
            </a:pPr>
            <a:r>
              <a:rPr lang="de-DE" altLang="de-DE" sz="1400" dirty="0"/>
              <a:t>Der derzeitige Lösungsansatz…</a:t>
            </a:r>
            <a:endParaRPr altLang="de-DE" dirty="0"/>
          </a:p>
          <a:p>
            <a:pPr>
              <a:spcBef>
                <a:spcPct val="0"/>
              </a:spcBef>
            </a:pP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4" name="Grafik 13"/>
          <p:cNvPicPr>
            <a:picLocks noChangeAspect="1"/>
          </p:cNvPicPr>
          <p:nvPr/>
        </p:nvPicPr>
        <p:blipFill rotWithShape="1">
          <a:blip r:embed="rId2">
            <a:extLst>
              <a:ext uri="{28A0092B-C50C-407E-A947-70E740481C1C}">
                <a14:useLocalDpi xmlns:a14="http://schemas.microsoft.com/office/drawing/2010/main" val="0"/>
              </a:ext>
            </a:extLst>
          </a:blip>
          <a:srcRect l="12639" t="14270" r="3944" b="291"/>
          <a:stretch/>
        </p:blipFill>
        <p:spPr>
          <a:xfrm>
            <a:off x="7108268" y="4833156"/>
            <a:ext cx="1712204" cy="1349009"/>
          </a:xfrm>
          <a:prstGeom prst="rect">
            <a:avLst/>
          </a:prstGeom>
        </p:spPr>
      </p:pic>
      <p:sp>
        <p:nvSpPr>
          <p:cNvPr id="17" name="Rechteck 16"/>
          <p:cNvSpPr/>
          <p:nvPr/>
        </p:nvSpPr>
        <p:spPr>
          <a:xfrm>
            <a:off x="539552" y="1268760"/>
            <a:ext cx="7416824" cy="461665"/>
          </a:xfrm>
          <a:prstGeom prst="rect">
            <a:avLst/>
          </a:prstGeom>
        </p:spPr>
        <p:txBody>
          <a:bodyPr wrap="square">
            <a:spAutoFit/>
          </a:bodyPr>
          <a:lstStyle/>
          <a:p>
            <a:r>
              <a:rPr lang="de-DE" sz="2400" dirty="0">
                <a:latin typeface="Calibri" pitchFamily="34" charset="0"/>
              </a:rPr>
              <a:t>Wie unser derzeitiger Lösungsansatz aussieht…</a:t>
            </a:r>
          </a:p>
        </p:txBody>
      </p:sp>
      <p:sp>
        <p:nvSpPr>
          <p:cNvPr id="19" name="Rechteck 18"/>
          <p:cNvSpPr/>
          <p:nvPr/>
        </p:nvSpPr>
        <p:spPr>
          <a:xfrm>
            <a:off x="647564" y="1811722"/>
            <a:ext cx="8028892" cy="3293209"/>
          </a:xfrm>
          <a:prstGeom prst="rect">
            <a:avLst/>
          </a:prstGeom>
        </p:spPr>
        <p:txBody>
          <a:bodyPr wrap="square">
            <a:spAutoFit/>
          </a:bodyPr>
          <a:lstStyle/>
          <a:p>
            <a:r>
              <a:rPr lang="de-DE" sz="1600" b="0" dirty="0">
                <a:latin typeface="Calibri" panose="020F0502020204030204" pitchFamily="34" charset="0"/>
                <a:cs typeface="Calibri" panose="020F0502020204030204" pitchFamily="34" charset="0"/>
              </a:rPr>
              <a:t>Aber:</a:t>
            </a:r>
          </a:p>
          <a:p>
            <a:endParaRPr lang="de-DE" sz="1600" b="0"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de-DE" sz="1600" dirty="0"/>
              <a:t>Derzeit werden die CO</a:t>
            </a:r>
            <a:r>
              <a:rPr lang="de-DE" sz="1600" baseline="-25000" dirty="0"/>
              <a:t>2</a:t>
            </a:r>
            <a:r>
              <a:rPr lang="de-DE" sz="1600" dirty="0"/>
              <a:t>-Emissionen nur am Auspuff gemessen. Doch das ist nur die </a:t>
            </a:r>
            <a:r>
              <a:rPr lang="de-DE" sz="1600" u="sng" dirty="0"/>
              <a:t>halbe Wahrheit. </a:t>
            </a:r>
            <a:br>
              <a:rPr lang="de-DE" sz="1600" dirty="0"/>
            </a:br>
            <a:br>
              <a:rPr lang="de-DE" sz="1600" dirty="0"/>
            </a:br>
            <a:r>
              <a:rPr lang="de-DE" sz="1600" dirty="0"/>
              <a:t>Wer schnellen Klimaschutz will, muss die gesamte Emissionskette ins Auge fassen, u.a. die Erzeugung und Bereitstellung des Kraftstoffs bzw. Ladestroms.</a:t>
            </a:r>
          </a:p>
          <a:p>
            <a:pPr marL="285750" indent="-285750">
              <a:buFont typeface="Arial" panose="020B0604020202020204" pitchFamily="34" charset="0"/>
              <a:buChar char="•"/>
            </a:pPr>
            <a:endParaRPr lang="de-DE" sz="1600" u="sng" dirty="0"/>
          </a:p>
          <a:p>
            <a:pPr marL="285750" indent="-285750">
              <a:buFont typeface="Arial" panose="020B0604020202020204" pitchFamily="34" charset="0"/>
              <a:buChar char="•"/>
            </a:pPr>
            <a:r>
              <a:rPr lang="de-DE" sz="1600" u="sng" dirty="0"/>
              <a:t>Dazu ein Beispiel: </a:t>
            </a:r>
            <a:r>
              <a:rPr lang="de-DE" sz="1600" dirty="0"/>
              <a:t>Ein E-Auto – auch ein </a:t>
            </a:r>
            <a:r>
              <a:rPr lang="de-DE" sz="1600" u="sng" dirty="0"/>
              <a:t>2,5-Tonnen-SUV</a:t>
            </a:r>
            <a:r>
              <a:rPr lang="de-DE" sz="1600" dirty="0"/>
              <a:t> – wird unabhängig von der Stromherkunft mit 0 Gramm CO</a:t>
            </a:r>
            <a:r>
              <a:rPr lang="de-DE" sz="1600" baseline="-25000" dirty="0"/>
              <a:t>2</a:t>
            </a:r>
            <a:r>
              <a:rPr lang="de-DE" sz="1600" dirty="0"/>
              <a:t>-Ausstoß angerechnet, während ein mit Biomethan versorgter Kleinwagen wie der VW Eco </a:t>
            </a:r>
            <a:r>
              <a:rPr lang="de-DE" sz="1600" dirty="0" err="1"/>
              <a:t>Up</a:t>
            </a:r>
            <a:r>
              <a:rPr lang="de-DE" sz="1600" dirty="0"/>
              <a:t> mit 82 Gramm in die Rechnung eingeht.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Schon im Jahr 2030 liegt der Zielwert für die Autohersteller aber bei rund 60 Gramm.</a:t>
            </a:r>
          </a:p>
        </p:txBody>
      </p:sp>
    </p:spTree>
    <p:extLst>
      <p:ext uri="{BB962C8B-B14F-4D97-AF65-F5344CB8AC3E}">
        <p14:creationId xmlns:p14="http://schemas.microsoft.com/office/powerpoint/2010/main" val="29612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Klimaschutz</a:t>
            </a:r>
          </a:p>
          <a:p>
            <a:pPr>
              <a:spcBef>
                <a:spcPct val="0"/>
              </a:spcBef>
            </a:pPr>
            <a:r>
              <a:rPr lang="en-US" altLang="de-DE" sz="1400" dirty="0"/>
              <a:t>Wo </a:t>
            </a:r>
            <a:r>
              <a:rPr lang="en-US" altLang="de-DE" sz="1400" dirty="0" err="1"/>
              <a:t>liegt</a:t>
            </a:r>
            <a:r>
              <a:rPr lang="en-US" altLang="de-DE" sz="1400" dirty="0"/>
              <a:t> die </a:t>
            </a:r>
            <a:r>
              <a:rPr lang="en-US" altLang="de-DE" sz="1400" dirty="0" err="1"/>
              <a:t>Wahrheit</a:t>
            </a:r>
            <a:r>
              <a:rPr lang="en-US" altLang="de-DE" sz="1400" dirty="0"/>
              <a:t>?</a:t>
            </a:r>
            <a:endParaRPr altLang="de-DE" dirty="0"/>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 name="Titel 1"/>
          <p:cNvSpPr txBox="1">
            <a:spLocks/>
          </p:cNvSpPr>
          <p:nvPr/>
        </p:nvSpPr>
        <p:spPr>
          <a:xfrm>
            <a:off x="430125" y="1097843"/>
            <a:ext cx="6264275" cy="796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kern="0" cap="all" dirty="0">
                <a:solidFill>
                  <a:srgbClr val="006384"/>
                </a:solidFill>
                <a:latin typeface="VWAG TheSans" panose="020B0502050302020203" pitchFamily="34" charset="0"/>
              </a:rPr>
              <a:t>CO</a:t>
            </a:r>
            <a:r>
              <a:rPr lang="de-DE" sz="1400" kern="0" cap="all" dirty="0">
                <a:solidFill>
                  <a:srgbClr val="006384"/>
                </a:solidFill>
                <a:latin typeface="VWAG TheSans" panose="020B0502050302020203" pitchFamily="34" charset="0"/>
              </a:rPr>
              <a:t>2</a:t>
            </a:r>
            <a:r>
              <a:rPr lang="de-DE" sz="2400" kern="0" cap="all" dirty="0">
                <a:solidFill>
                  <a:srgbClr val="006384"/>
                </a:solidFill>
                <a:latin typeface="VWAG TheSans" panose="020B0502050302020203" pitchFamily="34" charset="0"/>
              </a:rPr>
              <a:t>-Emissionen</a:t>
            </a:r>
            <a:r>
              <a:rPr lang="de-DE" sz="1400" kern="0" cap="all" dirty="0">
                <a:solidFill>
                  <a:srgbClr val="006384"/>
                </a:solidFill>
                <a:latin typeface="VWAG TheSans" panose="020B0502050302020203" pitchFamily="34" charset="0"/>
              </a:rPr>
              <a:t> </a:t>
            </a:r>
          </a:p>
          <a:p>
            <a:pPr algn="l"/>
            <a:r>
              <a:rPr lang="de-DE" sz="1400" dirty="0"/>
              <a:t>Well-</a:t>
            </a:r>
            <a:r>
              <a:rPr lang="de-DE" sz="1400" dirty="0" err="1"/>
              <a:t>to</a:t>
            </a:r>
            <a:r>
              <a:rPr lang="de-DE" sz="1400" dirty="0"/>
              <a:t>-Wheel</a:t>
            </a:r>
          </a:p>
        </p:txBody>
      </p:sp>
      <p:grpSp>
        <p:nvGrpSpPr>
          <p:cNvPr id="11" name="Gruppieren 10"/>
          <p:cNvGrpSpPr/>
          <p:nvPr/>
        </p:nvGrpSpPr>
        <p:grpSpPr>
          <a:xfrm>
            <a:off x="3240001" y="2297282"/>
            <a:ext cx="5400000" cy="2771920"/>
            <a:chOff x="3240000" y="1368000"/>
            <a:chExt cx="5400000" cy="2808000"/>
          </a:xfrm>
        </p:grpSpPr>
        <p:cxnSp>
          <p:nvCxnSpPr>
            <p:cNvPr id="12" name="Gerader Verbinder 11"/>
            <p:cNvCxnSpPr/>
            <p:nvPr/>
          </p:nvCxnSpPr>
          <p:spPr bwMode="auto">
            <a:xfrm>
              <a:off x="32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p:cNvCxnSpPr/>
            <p:nvPr/>
          </p:nvCxnSpPr>
          <p:spPr bwMode="auto">
            <a:xfrm>
              <a:off x="50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p:cNvCxnSpPr/>
            <p:nvPr/>
          </p:nvCxnSpPr>
          <p:spPr bwMode="auto">
            <a:xfrm>
              <a:off x="68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p:cNvCxnSpPr/>
            <p:nvPr/>
          </p:nvCxnSpPr>
          <p:spPr bwMode="auto">
            <a:xfrm>
              <a:off x="86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Rectangle 29"/>
          <p:cNvSpPr>
            <a:spLocks noChangeArrowheads="1"/>
          </p:cNvSpPr>
          <p:nvPr/>
        </p:nvSpPr>
        <p:spPr bwMode="auto">
          <a:xfrm>
            <a:off x="4932002" y="5285197"/>
            <a:ext cx="216000" cy="2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sz="1425" dirty="0">
                <a:solidFill>
                  <a:srgbClr val="000000"/>
                </a:solidFill>
                <a:latin typeface="VWAG TheSans" panose="020B0502050302020203" pitchFamily="34" charset="0"/>
              </a:rPr>
              <a:t>CO</a:t>
            </a:r>
            <a:r>
              <a:rPr lang="de-DE" altLang="de-DE" sz="1425" baseline="-25000" dirty="0">
                <a:solidFill>
                  <a:srgbClr val="000000"/>
                </a:solidFill>
                <a:latin typeface="VWAG TheSans" panose="020B0502050302020203" pitchFamily="34" charset="0"/>
              </a:rPr>
              <a:t>2</a:t>
            </a:r>
            <a:r>
              <a:rPr lang="de-DE" altLang="de-DE" sz="1425" dirty="0">
                <a:solidFill>
                  <a:srgbClr val="000000"/>
                </a:solidFill>
                <a:latin typeface="VWAG TheSans" panose="020B0502050302020203" pitchFamily="34" charset="0"/>
              </a:rPr>
              <a:t>-Emissionen [g/km]</a:t>
            </a:r>
            <a:endParaRPr lang="de-DE" altLang="de-DE" sz="1425" dirty="0">
              <a:solidFill>
                <a:srgbClr val="000000"/>
              </a:solidFill>
            </a:endParaRPr>
          </a:p>
        </p:txBody>
      </p:sp>
      <p:sp>
        <p:nvSpPr>
          <p:cNvPr id="23" name="Rectangle 29"/>
          <p:cNvSpPr>
            <a:spLocks noChangeArrowheads="1"/>
          </p:cNvSpPr>
          <p:nvPr/>
        </p:nvSpPr>
        <p:spPr bwMode="auto">
          <a:xfrm>
            <a:off x="1332002" y="5105201"/>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0</a:t>
            </a:r>
            <a:endParaRPr lang="de-DE" altLang="de-DE" dirty="0">
              <a:solidFill>
                <a:srgbClr val="000000"/>
              </a:solidFill>
            </a:endParaRPr>
          </a:p>
        </p:txBody>
      </p:sp>
      <p:sp>
        <p:nvSpPr>
          <p:cNvPr id="24" name="Rectangle 29"/>
          <p:cNvSpPr>
            <a:spLocks noChangeArrowheads="1"/>
          </p:cNvSpPr>
          <p:nvPr/>
        </p:nvSpPr>
        <p:spPr bwMode="auto">
          <a:xfrm>
            <a:off x="31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50</a:t>
            </a:r>
            <a:endParaRPr lang="de-DE" altLang="de-DE" dirty="0">
              <a:solidFill>
                <a:srgbClr val="000000"/>
              </a:solidFill>
            </a:endParaRPr>
          </a:p>
        </p:txBody>
      </p:sp>
      <p:sp>
        <p:nvSpPr>
          <p:cNvPr id="25" name="Rectangle 29"/>
          <p:cNvSpPr>
            <a:spLocks noChangeArrowheads="1"/>
          </p:cNvSpPr>
          <p:nvPr/>
        </p:nvSpPr>
        <p:spPr bwMode="auto">
          <a:xfrm>
            <a:off x="49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100</a:t>
            </a:r>
            <a:endParaRPr lang="de-DE" altLang="de-DE" dirty="0">
              <a:solidFill>
                <a:srgbClr val="000000"/>
              </a:solidFill>
            </a:endParaRPr>
          </a:p>
        </p:txBody>
      </p:sp>
      <p:sp>
        <p:nvSpPr>
          <p:cNvPr id="26" name="Rectangle 29"/>
          <p:cNvSpPr>
            <a:spLocks noChangeArrowheads="1"/>
          </p:cNvSpPr>
          <p:nvPr/>
        </p:nvSpPr>
        <p:spPr bwMode="auto">
          <a:xfrm>
            <a:off x="67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150</a:t>
            </a:r>
            <a:endParaRPr lang="de-DE" altLang="de-DE" dirty="0">
              <a:solidFill>
                <a:srgbClr val="000000"/>
              </a:solidFill>
            </a:endParaRPr>
          </a:p>
        </p:txBody>
      </p:sp>
      <p:sp>
        <p:nvSpPr>
          <p:cNvPr id="27" name="Rectangle 29"/>
          <p:cNvSpPr>
            <a:spLocks noChangeArrowheads="1"/>
          </p:cNvSpPr>
          <p:nvPr/>
        </p:nvSpPr>
        <p:spPr bwMode="auto">
          <a:xfrm>
            <a:off x="85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200</a:t>
            </a:r>
            <a:endParaRPr lang="de-DE" altLang="de-DE" dirty="0">
              <a:solidFill>
                <a:srgbClr val="000000"/>
              </a:solidFill>
            </a:endParaRPr>
          </a:p>
        </p:txBody>
      </p:sp>
      <p:sp>
        <p:nvSpPr>
          <p:cNvPr id="28" name="Textfeld 27"/>
          <p:cNvSpPr txBox="1"/>
          <p:nvPr/>
        </p:nvSpPr>
        <p:spPr>
          <a:xfrm>
            <a:off x="936001" y="4529219"/>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Diesel</a:t>
            </a:r>
          </a:p>
        </p:txBody>
      </p:sp>
      <p:sp>
        <p:nvSpPr>
          <p:cNvPr id="29" name="Textfeld 28"/>
          <p:cNvSpPr txBox="1"/>
          <p:nvPr/>
        </p:nvSpPr>
        <p:spPr>
          <a:xfrm>
            <a:off x="936001" y="4853210"/>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Benzin</a:t>
            </a:r>
          </a:p>
        </p:txBody>
      </p:sp>
      <p:sp>
        <p:nvSpPr>
          <p:cNvPr id="30" name="Textfeld 29"/>
          <p:cNvSpPr txBox="1"/>
          <p:nvPr/>
        </p:nvSpPr>
        <p:spPr>
          <a:xfrm>
            <a:off x="936001" y="2297284"/>
            <a:ext cx="360000" cy="215438"/>
          </a:xfrm>
          <a:prstGeom prst="rect">
            <a:avLst/>
          </a:prstGeom>
          <a:noFill/>
        </p:spPr>
        <p:txBody>
          <a:bodyPr wrap="none" lIns="0" tIns="0" rIns="0" bIns="0" rtlCol="0">
            <a:noAutofit/>
          </a:bodyPr>
          <a:lstStyle/>
          <a:p>
            <a:pPr algn="r">
              <a:spcBef>
                <a:spcPts val="0"/>
              </a:spcBef>
            </a:pPr>
            <a:r>
              <a:rPr lang="de-DE" sz="1425" dirty="0">
                <a:solidFill>
                  <a:srgbClr val="000000"/>
                </a:solidFill>
                <a:latin typeface="VWAG TheSans"/>
              </a:rPr>
              <a:t>Gas </a:t>
            </a:r>
            <a:r>
              <a:rPr lang="de-DE" sz="1200" dirty="0">
                <a:solidFill>
                  <a:srgbClr val="000000"/>
                </a:solidFill>
                <a:latin typeface="VWAG TheSans"/>
              </a:rPr>
              <a:t>(CNG)</a:t>
            </a:r>
          </a:p>
        </p:txBody>
      </p:sp>
      <p:sp>
        <p:nvSpPr>
          <p:cNvPr id="31" name="Textfeld 30"/>
          <p:cNvSpPr txBox="1"/>
          <p:nvPr/>
        </p:nvSpPr>
        <p:spPr>
          <a:xfrm>
            <a:off x="936001" y="2549275"/>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Erdgas</a:t>
            </a:r>
            <a:endParaRPr lang="de-DE" sz="1000" baseline="30000" dirty="0">
              <a:latin typeface="VWAG TheSans"/>
            </a:endParaRPr>
          </a:p>
        </p:txBody>
      </p:sp>
      <p:sp>
        <p:nvSpPr>
          <p:cNvPr id="32" name="Textfeld 31"/>
          <p:cNvSpPr txBox="1"/>
          <p:nvPr/>
        </p:nvSpPr>
        <p:spPr>
          <a:xfrm>
            <a:off x="936001" y="2765269"/>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Biomethan</a:t>
            </a:r>
          </a:p>
        </p:txBody>
      </p:sp>
      <p:sp>
        <p:nvSpPr>
          <p:cNvPr id="33" name="Textfeld 32"/>
          <p:cNvSpPr txBox="1"/>
          <p:nvPr/>
        </p:nvSpPr>
        <p:spPr>
          <a:xfrm>
            <a:off x="936001" y="2981263"/>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Audi e-gas</a:t>
            </a:r>
          </a:p>
        </p:txBody>
      </p:sp>
      <p:sp>
        <p:nvSpPr>
          <p:cNvPr id="34" name="Textfeld 33"/>
          <p:cNvSpPr txBox="1"/>
          <p:nvPr/>
        </p:nvSpPr>
        <p:spPr>
          <a:xfrm>
            <a:off x="1296001" y="2549275"/>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1)</a:t>
            </a:r>
          </a:p>
        </p:txBody>
      </p:sp>
      <p:sp>
        <p:nvSpPr>
          <p:cNvPr id="35" name="Textfeld 34"/>
          <p:cNvSpPr txBox="1"/>
          <p:nvPr/>
        </p:nvSpPr>
        <p:spPr>
          <a:xfrm>
            <a:off x="1296001" y="2765269"/>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2)</a:t>
            </a:r>
          </a:p>
        </p:txBody>
      </p:sp>
      <p:sp>
        <p:nvSpPr>
          <p:cNvPr id="36" name="Textfeld 35"/>
          <p:cNvSpPr txBox="1"/>
          <p:nvPr/>
        </p:nvSpPr>
        <p:spPr>
          <a:xfrm>
            <a:off x="1296001" y="2981263"/>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3)</a:t>
            </a:r>
          </a:p>
        </p:txBody>
      </p:sp>
      <p:sp>
        <p:nvSpPr>
          <p:cNvPr id="37" name="Textfeld 36"/>
          <p:cNvSpPr txBox="1"/>
          <p:nvPr/>
        </p:nvSpPr>
        <p:spPr>
          <a:xfrm>
            <a:off x="936001" y="3305254"/>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E-Fahrzeug</a:t>
            </a:r>
          </a:p>
        </p:txBody>
      </p:sp>
      <p:sp>
        <p:nvSpPr>
          <p:cNvPr id="38" name="Textfeld 37"/>
          <p:cNvSpPr txBox="1"/>
          <p:nvPr/>
        </p:nvSpPr>
        <p:spPr>
          <a:xfrm>
            <a:off x="936001" y="3557246"/>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reg. Energie</a:t>
            </a:r>
          </a:p>
        </p:txBody>
      </p:sp>
      <p:sp>
        <p:nvSpPr>
          <p:cNvPr id="39" name="Textfeld 38"/>
          <p:cNvSpPr txBox="1"/>
          <p:nvPr/>
        </p:nvSpPr>
        <p:spPr>
          <a:xfrm>
            <a:off x="936001" y="3773240"/>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EU</a:t>
            </a:r>
          </a:p>
        </p:txBody>
      </p:sp>
      <p:sp>
        <p:nvSpPr>
          <p:cNvPr id="40" name="Textfeld 39"/>
          <p:cNvSpPr txBox="1"/>
          <p:nvPr/>
        </p:nvSpPr>
        <p:spPr>
          <a:xfrm>
            <a:off x="936001" y="3989234"/>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USA</a:t>
            </a:r>
          </a:p>
        </p:txBody>
      </p:sp>
      <p:sp>
        <p:nvSpPr>
          <p:cNvPr id="41" name="Textfeld 40"/>
          <p:cNvSpPr txBox="1"/>
          <p:nvPr/>
        </p:nvSpPr>
        <p:spPr>
          <a:xfrm>
            <a:off x="936001" y="4205227"/>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China</a:t>
            </a:r>
          </a:p>
        </p:txBody>
      </p:sp>
      <p:sp>
        <p:nvSpPr>
          <p:cNvPr id="42" name="Textfeld 41"/>
          <p:cNvSpPr txBox="1"/>
          <p:nvPr/>
        </p:nvSpPr>
        <p:spPr>
          <a:xfrm>
            <a:off x="1296001" y="3557246"/>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4)</a:t>
            </a:r>
          </a:p>
        </p:txBody>
      </p:sp>
      <p:sp>
        <p:nvSpPr>
          <p:cNvPr id="43" name="Textfeld 42"/>
          <p:cNvSpPr txBox="1"/>
          <p:nvPr/>
        </p:nvSpPr>
        <p:spPr>
          <a:xfrm>
            <a:off x="1296001" y="4529218"/>
            <a:ext cx="72000" cy="179995"/>
          </a:xfrm>
          <a:prstGeom prst="rect">
            <a:avLst/>
          </a:prstGeom>
          <a:noFill/>
        </p:spPr>
        <p:txBody>
          <a:bodyPr wrap="none" lIns="7200" tIns="0" rIns="0" bIns="0" rtlCol="0">
            <a:noAutofit/>
          </a:bodyPr>
          <a:lstStyle/>
          <a:p>
            <a:pPr>
              <a:spcBef>
                <a:spcPts val="0"/>
              </a:spcBef>
            </a:pPr>
            <a:r>
              <a:rPr lang="de-DE" sz="1000" baseline="30000" dirty="0">
                <a:latin typeface="VWAG TheSans"/>
              </a:rPr>
              <a:t>5)</a:t>
            </a:r>
          </a:p>
        </p:txBody>
      </p:sp>
      <p:sp>
        <p:nvSpPr>
          <p:cNvPr id="44" name="Textfeld 43"/>
          <p:cNvSpPr txBox="1"/>
          <p:nvPr/>
        </p:nvSpPr>
        <p:spPr>
          <a:xfrm>
            <a:off x="1296001" y="4853209"/>
            <a:ext cx="72000" cy="179995"/>
          </a:xfrm>
          <a:prstGeom prst="rect">
            <a:avLst/>
          </a:prstGeom>
          <a:noFill/>
        </p:spPr>
        <p:txBody>
          <a:bodyPr wrap="none" lIns="7200" tIns="0" rIns="0" bIns="0" rtlCol="0">
            <a:noAutofit/>
          </a:bodyPr>
          <a:lstStyle/>
          <a:p>
            <a:pPr>
              <a:spcBef>
                <a:spcPts val="0"/>
              </a:spcBef>
            </a:pPr>
            <a:r>
              <a:rPr lang="de-DE" sz="900" baseline="30000" dirty="0">
                <a:latin typeface="VWAG TheSans"/>
              </a:rPr>
              <a:t>5)</a:t>
            </a:r>
          </a:p>
        </p:txBody>
      </p:sp>
      <p:sp>
        <p:nvSpPr>
          <p:cNvPr id="45" name="Rechteck 44"/>
          <p:cNvSpPr/>
          <p:nvPr/>
        </p:nvSpPr>
        <p:spPr bwMode="auto">
          <a:xfrm>
            <a:off x="3600001" y="1505305"/>
            <a:ext cx="5112000" cy="719979"/>
          </a:xfrm>
          <a:prstGeom prst="rect">
            <a:avLst/>
          </a:prstGeom>
          <a:gradFill>
            <a:gsLst>
              <a:gs pos="50000">
                <a:schemeClr val="bg1">
                  <a:alpha val="50000"/>
                </a:schemeClr>
              </a:gs>
              <a:gs pos="0">
                <a:schemeClr val="bg1">
                  <a:alpha val="0"/>
                </a:schemeClr>
              </a:gs>
              <a:gs pos="100000">
                <a:schemeClr val="bg1">
                  <a:alpha val="0"/>
                </a:schemeClr>
              </a:gs>
            </a:gsLst>
            <a:lin ang="5400000" scaled="0"/>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nvGrpSpPr>
          <p:cNvPr id="46" name="Gruppieren 45"/>
          <p:cNvGrpSpPr/>
          <p:nvPr/>
        </p:nvGrpSpPr>
        <p:grpSpPr>
          <a:xfrm>
            <a:off x="5472001" y="1919295"/>
            <a:ext cx="1733374" cy="334707"/>
            <a:chOff x="5472000" y="1152000"/>
            <a:chExt cx="1733374" cy="334716"/>
          </a:xfrm>
        </p:grpSpPr>
        <p:sp>
          <p:nvSpPr>
            <p:cNvPr id="47" name="Textfeld 46"/>
            <p:cNvSpPr txBox="1"/>
            <p:nvPr/>
          </p:nvSpPr>
          <p:spPr>
            <a:xfrm>
              <a:off x="5652000" y="1152000"/>
              <a:ext cx="1553374" cy="334716"/>
            </a:xfrm>
            <a:prstGeom prst="rect">
              <a:avLst/>
            </a:prstGeom>
            <a:noFill/>
          </p:spPr>
          <p:txBody>
            <a:bodyPr wrap="none" lIns="0" tIns="0" rIns="0" bIns="0" rtlCol="0">
              <a:spAutoFit/>
            </a:bodyPr>
            <a:lstStyle/>
            <a:p>
              <a:pPr>
                <a:spcBef>
                  <a:spcPts val="0"/>
                </a:spcBef>
              </a:pPr>
              <a:r>
                <a:rPr lang="de-DE" sz="1200" dirty="0">
                  <a:solidFill>
                    <a:srgbClr val="000000"/>
                  </a:solidFill>
                  <a:latin typeface="VWAG TheSans"/>
                </a:rPr>
                <a:t>Kraftstoffbereitstellung</a:t>
              </a:r>
            </a:p>
            <a:p>
              <a:pPr>
                <a:spcBef>
                  <a:spcPts val="0"/>
                </a:spcBef>
              </a:pPr>
              <a:r>
                <a:rPr lang="de-DE" sz="975" dirty="0">
                  <a:solidFill>
                    <a:srgbClr val="000000"/>
                  </a:solidFill>
                  <a:latin typeface="VWAG TheSans"/>
                </a:rPr>
                <a:t>(Well-</a:t>
              </a:r>
              <a:r>
                <a:rPr lang="de-DE" sz="975" dirty="0" err="1">
                  <a:solidFill>
                    <a:srgbClr val="000000"/>
                  </a:solidFill>
                  <a:latin typeface="VWAG TheSans"/>
                </a:rPr>
                <a:t>to</a:t>
              </a:r>
              <a:r>
                <a:rPr lang="de-DE" sz="975" dirty="0">
                  <a:solidFill>
                    <a:srgbClr val="000000"/>
                  </a:solidFill>
                  <a:latin typeface="VWAG TheSans"/>
                </a:rPr>
                <a:t>-Tank)</a:t>
              </a:r>
            </a:p>
          </p:txBody>
        </p:sp>
        <p:sp>
          <p:nvSpPr>
            <p:cNvPr id="48" name="Rechteck 47"/>
            <p:cNvSpPr/>
            <p:nvPr/>
          </p:nvSpPr>
          <p:spPr bwMode="auto">
            <a:xfrm>
              <a:off x="5472000" y="1188000"/>
              <a:ext cx="108000" cy="108000"/>
            </a:xfrm>
            <a:prstGeom prst="rect">
              <a:avLst/>
            </a:prstGeom>
            <a:solidFill>
              <a:srgbClr val="95A844"/>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49" name="Gruppieren 48"/>
          <p:cNvGrpSpPr/>
          <p:nvPr/>
        </p:nvGrpSpPr>
        <p:grpSpPr>
          <a:xfrm>
            <a:off x="7488004" y="1919295"/>
            <a:ext cx="1084094" cy="334707"/>
            <a:chOff x="7452000" y="1152000"/>
            <a:chExt cx="1084094" cy="334716"/>
          </a:xfrm>
        </p:grpSpPr>
        <p:sp>
          <p:nvSpPr>
            <p:cNvPr id="50" name="Textfeld 49"/>
            <p:cNvSpPr txBox="1"/>
            <p:nvPr/>
          </p:nvSpPr>
          <p:spPr>
            <a:xfrm>
              <a:off x="7632000" y="1152000"/>
              <a:ext cx="904094" cy="334716"/>
            </a:xfrm>
            <a:prstGeom prst="rect">
              <a:avLst/>
            </a:prstGeom>
            <a:noFill/>
          </p:spPr>
          <p:txBody>
            <a:bodyPr wrap="none" lIns="0" tIns="0" rIns="0" bIns="0" rtlCol="0">
              <a:spAutoFit/>
            </a:bodyPr>
            <a:lstStyle/>
            <a:p>
              <a:pPr>
                <a:spcBef>
                  <a:spcPts val="0"/>
                </a:spcBef>
              </a:pPr>
              <a:r>
                <a:rPr lang="de-DE" sz="1200" dirty="0">
                  <a:solidFill>
                    <a:srgbClr val="000000"/>
                  </a:solidFill>
                  <a:latin typeface="VWAG TheSans"/>
                </a:rPr>
                <a:t>Nutzung</a:t>
              </a:r>
            </a:p>
            <a:p>
              <a:pPr>
                <a:spcBef>
                  <a:spcPts val="0"/>
                </a:spcBef>
              </a:pPr>
              <a:r>
                <a:rPr lang="de-DE" sz="975" dirty="0">
                  <a:solidFill>
                    <a:srgbClr val="000000"/>
                  </a:solidFill>
                  <a:latin typeface="VWAG TheSans"/>
                </a:rPr>
                <a:t>(Tank-</a:t>
              </a:r>
              <a:r>
                <a:rPr lang="de-DE" sz="975" dirty="0" err="1">
                  <a:solidFill>
                    <a:srgbClr val="000000"/>
                  </a:solidFill>
                  <a:latin typeface="VWAG TheSans"/>
                </a:rPr>
                <a:t>to</a:t>
              </a:r>
              <a:r>
                <a:rPr lang="de-DE" sz="975" dirty="0">
                  <a:solidFill>
                    <a:srgbClr val="000000"/>
                  </a:solidFill>
                  <a:latin typeface="VWAG TheSans"/>
                </a:rPr>
                <a:t>-Wheel)</a:t>
              </a:r>
            </a:p>
          </p:txBody>
        </p:sp>
        <p:sp>
          <p:nvSpPr>
            <p:cNvPr id="51" name="Rechteck 50"/>
            <p:cNvSpPr/>
            <p:nvPr/>
          </p:nvSpPr>
          <p:spPr bwMode="auto">
            <a:xfrm>
              <a:off x="7452000" y="1188000"/>
              <a:ext cx="108000" cy="108000"/>
            </a:xfrm>
            <a:prstGeom prst="rect">
              <a:avLst/>
            </a:prstGeom>
            <a:gradFill>
              <a:gsLst>
                <a:gs pos="0">
                  <a:schemeClr val="accent2">
                    <a:lumMod val="60000"/>
                    <a:lumOff val="40000"/>
                  </a:schemeClr>
                </a:gs>
                <a:gs pos="50000">
                  <a:schemeClr val="accent3"/>
                </a:gs>
                <a:gs pos="50000">
                  <a:schemeClr val="accent6"/>
                </a:gs>
              </a:gsLst>
              <a:lin ang="5400000" scaled="0"/>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sp>
        <p:nvSpPr>
          <p:cNvPr id="52" name="Rechteck 51"/>
          <p:cNvSpPr/>
          <p:nvPr/>
        </p:nvSpPr>
        <p:spPr>
          <a:xfrm>
            <a:off x="4616785" y="1649302"/>
            <a:ext cx="3454472" cy="150041"/>
          </a:xfrm>
          <a:prstGeom prst="rect">
            <a:avLst/>
          </a:prstGeom>
        </p:spPr>
        <p:txBody>
          <a:bodyPr wrap="none" lIns="0" tIns="0" rIns="0" bIns="0">
            <a:spAutoFit/>
          </a:bodyPr>
          <a:lstStyle/>
          <a:p>
            <a:r>
              <a:rPr lang="de-DE" sz="975" i="1" dirty="0">
                <a:solidFill>
                  <a:srgbClr val="4C5356"/>
                </a:solidFill>
                <a:latin typeface="VWAG TheSans"/>
              </a:rPr>
              <a:t>Vergleichsfahrzeug Volkswagen Golf (Laufleistung 200.000 km)</a:t>
            </a:r>
          </a:p>
        </p:txBody>
      </p:sp>
      <p:grpSp>
        <p:nvGrpSpPr>
          <p:cNvPr id="53" name="Gruppieren 52"/>
          <p:cNvGrpSpPr/>
          <p:nvPr/>
        </p:nvGrpSpPr>
        <p:grpSpPr>
          <a:xfrm>
            <a:off x="1440001" y="4853209"/>
            <a:ext cx="7884000" cy="179995"/>
            <a:chOff x="1440000" y="3996000"/>
            <a:chExt cx="7884000" cy="180000"/>
          </a:xfrm>
        </p:grpSpPr>
        <p:grpSp>
          <p:nvGrpSpPr>
            <p:cNvPr id="54" name="Gruppieren 53"/>
            <p:cNvGrpSpPr/>
            <p:nvPr/>
          </p:nvGrpSpPr>
          <p:grpSpPr>
            <a:xfrm>
              <a:off x="1440000" y="3996000"/>
              <a:ext cx="5022000" cy="180000"/>
              <a:chOff x="2304000" y="3996000"/>
              <a:chExt cx="5022000" cy="180000"/>
            </a:xfrm>
          </p:grpSpPr>
          <p:sp>
            <p:nvSpPr>
              <p:cNvPr id="56" name="Rechteck 55"/>
              <p:cNvSpPr/>
              <p:nvPr/>
            </p:nvSpPr>
            <p:spPr bwMode="auto">
              <a:xfrm>
                <a:off x="3168000" y="3996000"/>
                <a:ext cx="4068000" cy="180000"/>
              </a:xfrm>
              <a:prstGeom prst="rect">
                <a:avLst/>
              </a:prstGeom>
              <a:solidFill>
                <a:schemeClr val="accent2">
                  <a:lumMod val="60000"/>
                  <a:lumOff val="40000"/>
                </a:schemeClr>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113</a:t>
                </a:r>
              </a:p>
            </p:txBody>
          </p:sp>
          <p:sp>
            <p:nvSpPr>
              <p:cNvPr id="57" name="Rechteck 56"/>
              <p:cNvSpPr/>
              <p:nvPr/>
            </p:nvSpPr>
            <p:spPr bwMode="auto">
              <a:xfrm>
                <a:off x="2304000" y="3996000"/>
                <a:ext cx="864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24</a:t>
                </a:r>
              </a:p>
            </p:txBody>
          </p:sp>
          <p:sp>
            <p:nvSpPr>
              <p:cNvPr id="58" name="Textfeld 57"/>
              <p:cNvSpPr txBox="1"/>
              <p:nvPr/>
            </p:nvSpPr>
            <p:spPr>
              <a:xfrm>
                <a:off x="7254000" y="4032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137</a:t>
                </a:r>
              </a:p>
            </p:txBody>
          </p:sp>
        </p:grpSp>
        <p:sp>
          <p:nvSpPr>
            <p:cNvPr id="55" name="Rechteck 54"/>
            <p:cNvSpPr/>
            <p:nvPr/>
          </p:nvSpPr>
          <p:spPr bwMode="auto">
            <a:xfrm>
              <a:off x="9216000" y="3996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59" name="Gruppieren 58"/>
          <p:cNvGrpSpPr/>
          <p:nvPr/>
        </p:nvGrpSpPr>
        <p:grpSpPr>
          <a:xfrm>
            <a:off x="1440001" y="4529218"/>
            <a:ext cx="7884000" cy="179995"/>
            <a:chOff x="1440000" y="3672000"/>
            <a:chExt cx="7884000" cy="180000"/>
          </a:xfrm>
        </p:grpSpPr>
        <p:grpSp>
          <p:nvGrpSpPr>
            <p:cNvPr id="60" name="Gruppieren 59"/>
            <p:cNvGrpSpPr/>
            <p:nvPr/>
          </p:nvGrpSpPr>
          <p:grpSpPr>
            <a:xfrm>
              <a:off x="1440000" y="3672000"/>
              <a:ext cx="4014000" cy="180000"/>
              <a:chOff x="2340000" y="3672000"/>
              <a:chExt cx="4014000" cy="180000"/>
            </a:xfrm>
          </p:grpSpPr>
          <p:sp>
            <p:nvSpPr>
              <p:cNvPr id="62" name="Rechteck 61"/>
              <p:cNvSpPr/>
              <p:nvPr/>
            </p:nvSpPr>
            <p:spPr bwMode="auto">
              <a:xfrm>
                <a:off x="2700000" y="3672000"/>
                <a:ext cx="3564000" cy="180000"/>
              </a:xfrm>
              <a:prstGeom prst="rect">
                <a:avLst/>
              </a:prstGeom>
              <a:solidFill>
                <a:schemeClr val="accent2">
                  <a:lumMod val="60000"/>
                  <a:lumOff val="40000"/>
                </a:schemeClr>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99</a:t>
                </a:r>
              </a:p>
            </p:txBody>
          </p:sp>
          <p:sp>
            <p:nvSpPr>
              <p:cNvPr id="63" name="Rechteck 62"/>
              <p:cNvSpPr/>
              <p:nvPr/>
            </p:nvSpPr>
            <p:spPr bwMode="auto">
              <a:xfrm>
                <a:off x="2340000" y="3672000"/>
                <a:ext cx="360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10</a:t>
                </a:r>
              </a:p>
            </p:txBody>
          </p:sp>
          <p:sp>
            <p:nvSpPr>
              <p:cNvPr id="64" name="Textfeld 63"/>
              <p:cNvSpPr txBox="1"/>
              <p:nvPr/>
            </p:nvSpPr>
            <p:spPr>
              <a:xfrm>
                <a:off x="6282000" y="3708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109</a:t>
                </a:r>
              </a:p>
            </p:txBody>
          </p:sp>
        </p:grpSp>
        <p:sp>
          <p:nvSpPr>
            <p:cNvPr id="61" name="Rechteck 60"/>
            <p:cNvSpPr/>
            <p:nvPr/>
          </p:nvSpPr>
          <p:spPr bwMode="auto">
            <a:xfrm>
              <a:off x="9216000" y="3672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65" name="Gruppieren 64"/>
          <p:cNvGrpSpPr/>
          <p:nvPr/>
        </p:nvGrpSpPr>
        <p:grpSpPr>
          <a:xfrm>
            <a:off x="1440001" y="4205227"/>
            <a:ext cx="7884000" cy="179995"/>
            <a:chOff x="1440000" y="3348000"/>
            <a:chExt cx="7884000" cy="180000"/>
          </a:xfrm>
        </p:grpSpPr>
        <p:grpSp>
          <p:nvGrpSpPr>
            <p:cNvPr id="66" name="Gruppieren 65"/>
            <p:cNvGrpSpPr/>
            <p:nvPr/>
          </p:nvGrpSpPr>
          <p:grpSpPr>
            <a:xfrm>
              <a:off x="1440000" y="3348000"/>
              <a:ext cx="4518000" cy="180000"/>
              <a:chOff x="3132000" y="3348000"/>
              <a:chExt cx="4518000" cy="180000"/>
            </a:xfrm>
          </p:grpSpPr>
          <p:sp>
            <p:nvSpPr>
              <p:cNvPr id="68" name="Rechteck 67"/>
              <p:cNvSpPr/>
              <p:nvPr/>
            </p:nvSpPr>
            <p:spPr bwMode="auto">
              <a:xfrm>
                <a:off x="3132000" y="3348000"/>
                <a:ext cx="4428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123</a:t>
                </a:r>
              </a:p>
            </p:txBody>
          </p:sp>
          <p:sp>
            <p:nvSpPr>
              <p:cNvPr id="69" name="Textfeld 68"/>
              <p:cNvSpPr txBox="1"/>
              <p:nvPr/>
            </p:nvSpPr>
            <p:spPr>
              <a:xfrm>
                <a:off x="7578000" y="3384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123</a:t>
                </a:r>
              </a:p>
            </p:txBody>
          </p:sp>
        </p:grpSp>
        <p:sp>
          <p:nvSpPr>
            <p:cNvPr id="67" name="Rechteck 66"/>
            <p:cNvSpPr/>
            <p:nvPr/>
          </p:nvSpPr>
          <p:spPr bwMode="auto">
            <a:xfrm>
              <a:off x="9216000" y="3348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70" name="Gruppieren 69"/>
          <p:cNvGrpSpPr/>
          <p:nvPr/>
        </p:nvGrpSpPr>
        <p:grpSpPr>
          <a:xfrm>
            <a:off x="1440001" y="3989234"/>
            <a:ext cx="7884000" cy="179995"/>
            <a:chOff x="1440000" y="3132000"/>
            <a:chExt cx="7884000" cy="180000"/>
          </a:xfrm>
        </p:grpSpPr>
        <p:grpSp>
          <p:nvGrpSpPr>
            <p:cNvPr id="71" name="Gruppieren 70"/>
            <p:cNvGrpSpPr/>
            <p:nvPr/>
          </p:nvGrpSpPr>
          <p:grpSpPr>
            <a:xfrm>
              <a:off x="1440000" y="3132000"/>
              <a:ext cx="3006000" cy="180000"/>
              <a:chOff x="3132000" y="3132000"/>
              <a:chExt cx="3006000" cy="180000"/>
            </a:xfrm>
          </p:grpSpPr>
          <p:sp>
            <p:nvSpPr>
              <p:cNvPr id="73" name="Rechteck 72"/>
              <p:cNvSpPr/>
              <p:nvPr/>
            </p:nvSpPr>
            <p:spPr bwMode="auto">
              <a:xfrm>
                <a:off x="3132000" y="3132000"/>
                <a:ext cx="2916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81</a:t>
                </a:r>
              </a:p>
            </p:txBody>
          </p:sp>
          <p:sp>
            <p:nvSpPr>
              <p:cNvPr id="74" name="Textfeld 73"/>
              <p:cNvSpPr txBox="1"/>
              <p:nvPr/>
            </p:nvSpPr>
            <p:spPr>
              <a:xfrm>
                <a:off x="6066000" y="3168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81</a:t>
                </a:r>
              </a:p>
            </p:txBody>
          </p:sp>
        </p:grpSp>
        <p:sp>
          <p:nvSpPr>
            <p:cNvPr id="72" name="Rechteck 71"/>
            <p:cNvSpPr/>
            <p:nvPr/>
          </p:nvSpPr>
          <p:spPr bwMode="auto">
            <a:xfrm>
              <a:off x="9216000" y="3132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75" name="Gruppieren 74"/>
          <p:cNvGrpSpPr/>
          <p:nvPr/>
        </p:nvGrpSpPr>
        <p:grpSpPr>
          <a:xfrm>
            <a:off x="1440001" y="3773240"/>
            <a:ext cx="7884000" cy="179995"/>
            <a:chOff x="1440000" y="2916000"/>
            <a:chExt cx="7884000" cy="180000"/>
          </a:xfrm>
        </p:grpSpPr>
        <p:grpSp>
          <p:nvGrpSpPr>
            <p:cNvPr id="76" name="Gruppieren 75"/>
            <p:cNvGrpSpPr/>
            <p:nvPr/>
          </p:nvGrpSpPr>
          <p:grpSpPr>
            <a:xfrm>
              <a:off x="1440000" y="2916000"/>
              <a:ext cx="2250000" cy="180000"/>
              <a:chOff x="3132000" y="2916000"/>
              <a:chExt cx="2250000" cy="180000"/>
            </a:xfrm>
          </p:grpSpPr>
          <p:sp>
            <p:nvSpPr>
              <p:cNvPr id="78" name="Rechteck 77"/>
              <p:cNvSpPr/>
              <p:nvPr/>
            </p:nvSpPr>
            <p:spPr bwMode="auto">
              <a:xfrm>
                <a:off x="3132000" y="2916000"/>
                <a:ext cx="2160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60</a:t>
                </a:r>
              </a:p>
            </p:txBody>
          </p:sp>
          <p:sp>
            <p:nvSpPr>
              <p:cNvPr id="79" name="Textfeld 78"/>
              <p:cNvSpPr txBox="1"/>
              <p:nvPr/>
            </p:nvSpPr>
            <p:spPr>
              <a:xfrm>
                <a:off x="5310000" y="2952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60</a:t>
                </a:r>
              </a:p>
            </p:txBody>
          </p:sp>
        </p:grpSp>
        <p:sp>
          <p:nvSpPr>
            <p:cNvPr id="77" name="Rechteck 76"/>
            <p:cNvSpPr/>
            <p:nvPr/>
          </p:nvSpPr>
          <p:spPr bwMode="auto">
            <a:xfrm>
              <a:off x="9216000" y="2916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80" name="Gruppieren 79"/>
          <p:cNvGrpSpPr/>
          <p:nvPr/>
        </p:nvGrpSpPr>
        <p:grpSpPr>
          <a:xfrm>
            <a:off x="1440001" y="3557246"/>
            <a:ext cx="7884000" cy="179995"/>
            <a:chOff x="1440000" y="2700000"/>
            <a:chExt cx="7884000" cy="180000"/>
          </a:xfrm>
        </p:grpSpPr>
        <p:grpSp>
          <p:nvGrpSpPr>
            <p:cNvPr id="81" name="Gruppieren 80"/>
            <p:cNvGrpSpPr/>
            <p:nvPr/>
          </p:nvGrpSpPr>
          <p:grpSpPr>
            <a:xfrm>
              <a:off x="1440000" y="2700000"/>
              <a:ext cx="126000" cy="180000"/>
              <a:chOff x="3132000" y="2700000"/>
              <a:chExt cx="126000" cy="180000"/>
            </a:xfrm>
          </p:grpSpPr>
          <p:sp>
            <p:nvSpPr>
              <p:cNvPr id="83" name="Rechteck 82"/>
              <p:cNvSpPr/>
              <p:nvPr/>
            </p:nvSpPr>
            <p:spPr bwMode="auto">
              <a:xfrm>
                <a:off x="3132000" y="2700000"/>
                <a:ext cx="36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13496" tIns="0" rIns="0" bIns="121468" numCol="1" rtlCol="0" anchor="b" anchorCtr="0" compatLnSpc="1">
                <a:prstTxWarp prst="textNoShape">
                  <a:avLst/>
                </a:prstTxWarp>
              </a:bodyPr>
              <a:lstStyle/>
              <a:p>
                <a:pPr defTabSz="674598"/>
                <a:r>
                  <a:rPr lang="de-DE" sz="975" dirty="0">
                    <a:solidFill>
                      <a:srgbClr val="95A844"/>
                    </a:solidFill>
                    <a:latin typeface="VWAG TheSans"/>
                  </a:rPr>
                  <a:t>1</a:t>
                </a:r>
              </a:p>
            </p:txBody>
          </p:sp>
          <p:sp>
            <p:nvSpPr>
              <p:cNvPr id="84" name="Textfeld 83"/>
              <p:cNvSpPr txBox="1"/>
              <p:nvPr/>
            </p:nvSpPr>
            <p:spPr>
              <a:xfrm>
                <a:off x="3186000" y="2736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a:t>
                </a:r>
              </a:p>
            </p:txBody>
          </p:sp>
        </p:grpSp>
        <p:sp>
          <p:nvSpPr>
            <p:cNvPr id="82" name="Rechteck 81"/>
            <p:cNvSpPr/>
            <p:nvPr/>
          </p:nvSpPr>
          <p:spPr bwMode="auto">
            <a:xfrm>
              <a:off x="9216000" y="2700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85" name="Gruppieren 84"/>
          <p:cNvGrpSpPr/>
          <p:nvPr/>
        </p:nvGrpSpPr>
        <p:grpSpPr>
          <a:xfrm>
            <a:off x="1440001" y="2549275"/>
            <a:ext cx="7884000" cy="179995"/>
            <a:chOff x="1440000" y="2124000"/>
            <a:chExt cx="7884000" cy="180000"/>
          </a:xfrm>
        </p:grpSpPr>
        <p:grpSp>
          <p:nvGrpSpPr>
            <p:cNvPr id="86" name="Gruppieren 85"/>
            <p:cNvGrpSpPr/>
            <p:nvPr/>
          </p:nvGrpSpPr>
          <p:grpSpPr>
            <a:xfrm>
              <a:off x="1440000" y="2124000"/>
              <a:ext cx="3798000" cy="180000"/>
              <a:chOff x="2304000" y="2124000"/>
              <a:chExt cx="3798000" cy="180000"/>
            </a:xfrm>
          </p:grpSpPr>
          <p:sp>
            <p:nvSpPr>
              <p:cNvPr id="88" name="Rechteck 87"/>
              <p:cNvSpPr/>
              <p:nvPr/>
            </p:nvSpPr>
            <p:spPr bwMode="auto">
              <a:xfrm>
                <a:off x="2700000" y="2124000"/>
                <a:ext cx="3312000" cy="180000"/>
              </a:xfrm>
              <a:prstGeom prst="rect">
                <a:avLst/>
              </a:prstGeom>
              <a:solidFill>
                <a:schemeClr val="accent2">
                  <a:lumMod val="60000"/>
                  <a:lumOff val="40000"/>
                </a:schemeClr>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92</a:t>
                </a:r>
              </a:p>
            </p:txBody>
          </p:sp>
          <p:sp>
            <p:nvSpPr>
              <p:cNvPr id="89" name="Rechteck 88"/>
              <p:cNvSpPr/>
              <p:nvPr/>
            </p:nvSpPr>
            <p:spPr bwMode="auto">
              <a:xfrm>
                <a:off x="2304000" y="2124000"/>
                <a:ext cx="396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11</a:t>
                </a:r>
              </a:p>
            </p:txBody>
          </p:sp>
          <p:sp>
            <p:nvSpPr>
              <p:cNvPr id="90" name="Textfeld 89"/>
              <p:cNvSpPr txBox="1"/>
              <p:nvPr/>
            </p:nvSpPr>
            <p:spPr>
              <a:xfrm>
                <a:off x="6030000" y="2160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103</a:t>
                </a:r>
              </a:p>
            </p:txBody>
          </p:sp>
        </p:grpSp>
        <p:sp>
          <p:nvSpPr>
            <p:cNvPr id="87" name="Rechteck 86"/>
            <p:cNvSpPr/>
            <p:nvPr/>
          </p:nvSpPr>
          <p:spPr bwMode="auto">
            <a:xfrm>
              <a:off x="9216000" y="2124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91" name="Gruppieren 90"/>
          <p:cNvGrpSpPr/>
          <p:nvPr/>
        </p:nvGrpSpPr>
        <p:grpSpPr>
          <a:xfrm>
            <a:off x="1440001" y="2765269"/>
            <a:ext cx="7884000" cy="179995"/>
            <a:chOff x="1440000" y="1908000"/>
            <a:chExt cx="7884000" cy="180000"/>
          </a:xfrm>
        </p:grpSpPr>
        <p:grpSp>
          <p:nvGrpSpPr>
            <p:cNvPr id="92" name="Gruppieren 91"/>
            <p:cNvGrpSpPr/>
            <p:nvPr/>
          </p:nvGrpSpPr>
          <p:grpSpPr>
            <a:xfrm>
              <a:off x="1440000" y="1908000"/>
              <a:ext cx="954000" cy="180000"/>
              <a:chOff x="2304000" y="1908000"/>
              <a:chExt cx="954000" cy="180000"/>
            </a:xfrm>
          </p:grpSpPr>
          <p:sp>
            <p:nvSpPr>
              <p:cNvPr id="94" name="Rechteck 93"/>
              <p:cNvSpPr/>
              <p:nvPr/>
            </p:nvSpPr>
            <p:spPr bwMode="auto">
              <a:xfrm>
                <a:off x="2304000" y="1908000"/>
                <a:ext cx="864000" cy="180000"/>
              </a:xfrm>
              <a:prstGeom prst="rect">
                <a:avLst/>
              </a:prstGeom>
              <a:gradFill>
                <a:gsLst>
                  <a:gs pos="0">
                    <a:srgbClr val="95A844"/>
                  </a:gs>
                  <a:gs pos="100000">
                    <a:schemeClr val="accent6"/>
                  </a:gs>
                </a:gsLst>
                <a:lin ang="0" scaled="0"/>
              </a:gra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24</a:t>
                </a:r>
              </a:p>
            </p:txBody>
          </p:sp>
          <p:sp>
            <p:nvSpPr>
              <p:cNvPr id="95" name="Textfeld 94"/>
              <p:cNvSpPr txBox="1"/>
              <p:nvPr/>
            </p:nvSpPr>
            <p:spPr>
              <a:xfrm>
                <a:off x="3186000" y="1944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24</a:t>
                </a:r>
              </a:p>
            </p:txBody>
          </p:sp>
        </p:grpSp>
        <p:sp>
          <p:nvSpPr>
            <p:cNvPr id="93" name="Rechteck 92"/>
            <p:cNvSpPr/>
            <p:nvPr/>
          </p:nvSpPr>
          <p:spPr bwMode="auto">
            <a:xfrm>
              <a:off x="9216000" y="1908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96" name="Gruppieren 95"/>
          <p:cNvGrpSpPr/>
          <p:nvPr/>
        </p:nvGrpSpPr>
        <p:grpSpPr>
          <a:xfrm>
            <a:off x="1440001" y="2981263"/>
            <a:ext cx="7884000" cy="199296"/>
            <a:chOff x="1440000" y="1692000"/>
            <a:chExt cx="7884000" cy="180000"/>
          </a:xfrm>
        </p:grpSpPr>
        <p:grpSp>
          <p:nvGrpSpPr>
            <p:cNvPr id="97" name="Gruppieren 96"/>
            <p:cNvGrpSpPr/>
            <p:nvPr/>
          </p:nvGrpSpPr>
          <p:grpSpPr>
            <a:xfrm>
              <a:off x="1440000" y="1692000"/>
              <a:ext cx="630000" cy="180000"/>
              <a:chOff x="2304000" y="1692000"/>
              <a:chExt cx="630000" cy="180000"/>
            </a:xfrm>
          </p:grpSpPr>
          <p:sp>
            <p:nvSpPr>
              <p:cNvPr id="99" name="Rechteck 98"/>
              <p:cNvSpPr/>
              <p:nvPr/>
            </p:nvSpPr>
            <p:spPr bwMode="auto">
              <a:xfrm>
                <a:off x="2304000" y="1692000"/>
                <a:ext cx="540000" cy="180000"/>
              </a:xfrm>
              <a:prstGeom prst="rect">
                <a:avLst/>
              </a:prstGeom>
              <a:gradFill>
                <a:gsLst>
                  <a:gs pos="0">
                    <a:srgbClr val="95A844"/>
                  </a:gs>
                  <a:gs pos="100000">
                    <a:schemeClr val="accent6"/>
                  </a:gs>
                </a:gsLst>
                <a:lin ang="0" scaled="0"/>
              </a:gra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15</a:t>
                </a:r>
              </a:p>
            </p:txBody>
          </p:sp>
          <p:sp>
            <p:nvSpPr>
              <p:cNvPr id="100" name="Textfeld 99"/>
              <p:cNvSpPr txBox="1"/>
              <p:nvPr/>
            </p:nvSpPr>
            <p:spPr>
              <a:xfrm>
                <a:off x="2862000" y="1728000"/>
                <a:ext cx="72000" cy="108000"/>
              </a:xfrm>
              <a:prstGeom prst="rightArrow">
                <a:avLst>
                  <a:gd name="adj1" fmla="val 100000"/>
                  <a:gd name="adj2" fmla="val 100000"/>
                </a:avLst>
              </a:prstGeom>
              <a:solidFill>
                <a:schemeClr val="bg1"/>
              </a:solid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15</a:t>
                </a:r>
              </a:p>
            </p:txBody>
          </p:sp>
        </p:grpSp>
        <p:sp>
          <p:nvSpPr>
            <p:cNvPr id="98" name="Rechteck 97"/>
            <p:cNvSpPr/>
            <p:nvPr/>
          </p:nvSpPr>
          <p:spPr bwMode="auto">
            <a:xfrm>
              <a:off x="9216000" y="1692000"/>
              <a:ext cx="108000" cy="1080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101" name="Gruppieren 100"/>
          <p:cNvGrpSpPr/>
          <p:nvPr/>
        </p:nvGrpSpPr>
        <p:grpSpPr>
          <a:xfrm>
            <a:off x="1440000" y="2225284"/>
            <a:ext cx="0" cy="2861918"/>
            <a:chOff x="1440000" y="1368000"/>
            <a:chExt cx="0" cy="2844000"/>
          </a:xfrm>
        </p:grpSpPr>
        <p:cxnSp>
          <p:nvCxnSpPr>
            <p:cNvPr id="102" name="Gerader Verbinder 101"/>
            <p:cNvCxnSpPr/>
            <p:nvPr/>
          </p:nvCxnSpPr>
          <p:spPr bwMode="auto">
            <a:xfrm>
              <a:off x="1440000" y="1368000"/>
              <a:ext cx="0" cy="28440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r Verbinder 102"/>
            <p:cNvCxnSpPr/>
            <p:nvPr/>
          </p:nvCxnSpPr>
          <p:spPr bwMode="auto">
            <a:xfrm>
              <a:off x="1440000" y="1368000"/>
              <a:ext cx="0" cy="284400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 name="Rectangle 29"/>
          <p:cNvSpPr>
            <a:spLocks noChangeArrowheads="1"/>
          </p:cNvSpPr>
          <p:nvPr/>
        </p:nvSpPr>
        <p:spPr bwMode="auto">
          <a:xfrm>
            <a:off x="361952" y="6093316"/>
            <a:ext cx="8413200" cy="14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0"/>
              </a:spcBef>
              <a:spcAft>
                <a:spcPts val="0"/>
              </a:spcAft>
            </a:pPr>
            <a:r>
              <a:rPr lang="de-DE" altLang="de-DE" sz="825" dirty="0">
                <a:solidFill>
                  <a:srgbClr val="000000">
                    <a:alpha val="75000"/>
                  </a:srgbClr>
                </a:solidFill>
                <a:effectLst>
                  <a:outerShdw blurRad="76200" dist="25400" dir="2700000" algn="tl" rotWithShape="0">
                    <a:srgbClr val="FFFFFF"/>
                  </a:outerShdw>
                </a:effectLst>
                <a:latin typeface="VWAG TheSans"/>
              </a:rPr>
              <a:t>Quelle: Konzernforschung Volkswagen</a:t>
            </a:r>
          </a:p>
          <a:p>
            <a:pPr eaLnBrk="1" hangingPunct="1">
              <a:lnSpc>
                <a:spcPct val="110000"/>
              </a:lnSpc>
              <a:spcBef>
                <a:spcPts val="0"/>
              </a:spcBef>
              <a:spcAft>
                <a:spcPts val="0"/>
              </a:spcAft>
            </a:pPr>
            <a:r>
              <a:rPr lang="de-DE" altLang="de-DE" sz="825" baseline="30000" dirty="0">
                <a:solidFill>
                  <a:srgbClr val="000000">
                    <a:alpha val="75000"/>
                  </a:srgbClr>
                </a:solidFill>
                <a:effectLst>
                  <a:outerShdw blurRad="76200" dist="25400" dir="2700000" algn="tl" rotWithShape="0">
                    <a:srgbClr val="FFFFFF"/>
                  </a:outerShdw>
                </a:effectLst>
                <a:latin typeface="VWAG TheSans"/>
              </a:rPr>
              <a:t>1)</a:t>
            </a:r>
            <a:r>
              <a:rPr lang="de-DE" altLang="de-DE" sz="825" dirty="0">
                <a:solidFill>
                  <a:srgbClr val="000000">
                    <a:alpha val="75000"/>
                  </a:srgbClr>
                </a:solidFill>
                <a:effectLst>
                  <a:outerShdw blurRad="76200" dist="25400" dir="2700000" algn="tl" rotWithShape="0">
                    <a:srgbClr val="FFFFFF"/>
                  </a:outerShdw>
                </a:effectLst>
                <a:latin typeface="VWAG TheSans"/>
              </a:rPr>
              <a:t> Annahme BAT: Erdgas aus Norwegen ohne Biogasanteil   </a:t>
            </a:r>
            <a:r>
              <a:rPr lang="de-DE" altLang="de-DE" sz="825" baseline="30000" dirty="0">
                <a:solidFill>
                  <a:srgbClr val="000000">
                    <a:alpha val="75000"/>
                  </a:srgbClr>
                </a:solidFill>
                <a:effectLst>
                  <a:outerShdw blurRad="76200" dist="25400" dir="2700000" algn="tl" rotWithShape="0">
                    <a:srgbClr val="FFFFFF"/>
                  </a:outerShdw>
                </a:effectLst>
                <a:latin typeface="VWAG TheSans"/>
              </a:rPr>
              <a:t>2)</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Renewable</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Energy</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Directive</a:t>
            </a:r>
            <a:r>
              <a:rPr lang="de-DE" altLang="de-DE" sz="825" dirty="0">
                <a:solidFill>
                  <a:srgbClr val="000000">
                    <a:alpha val="75000"/>
                  </a:srgbClr>
                </a:solidFill>
                <a:effectLst>
                  <a:outerShdw blurRad="76200" dist="25400" dir="2700000" algn="tl" rotWithShape="0">
                    <a:srgbClr val="FFFFFF"/>
                  </a:outerShdw>
                </a:effectLst>
                <a:latin typeface="VWAG TheSans"/>
              </a:rPr>
              <a:t> (EU)   </a:t>
            </a:r>
            <a:r>
              <a:rPr lang="de-DE" altLang="de-DE" sz="825" baseline="30000" dirty="0">
                <a:solidFill>
                  <a:srgbClr val="000000">
                    <a:alpha val="75000"/>
                  </a:srgbClr>
                </a:solidFill>
                <a:effectLst>
                  <a:outerShdw blurRad="76200" dist="25400" dir="2700000" algn="tl" rotWithShape="0">
                    <a:srgbClr val="FFFFFF"/>
                  </a:outerShdw>
                </a:effectLst>
                <a:latin typeface="VWAG TheSans"/>
              </a:rPr>
              <a:t>3)</a:t>
            </a:r>
            <a:r>
              <a:rPr lang="de-DE" altLang="de-DE" sz="825" dirty="0">
                <a:solidFill>
                  <a:srgbClr val="000000">
                    <a:alpha val="75000"/>
                  </a:srgbClr>
                </a:solidFill>
                <a:effectLst>
                  <a:outerShdw blurRad="76200" dist="25400" dir="2700000" algn="tl" rotWithShape="0">
                    <a:srgbClr val="FFFFFF"/>
                  </a:outerShdw>
                </a:effectLst>
                <a:latin typeface="VWAG TheSans"/>
              </a:rPr>
              <a:t> Methan aus Windstrom am Bsp. der Audi e-gas Anlage in </a:t>
            </a:r>
            <a:r>
              <a:rPr lang="de-DE" altLang="de-DE" sz="825" dirty="0" err="1">
                <a:solidFill>
                  <a:srgbClr val="000000">
                    <a:alpha val="75000"/>
                  </a:srgbClr>
                </a:solidFill>
                <a:effectLst>
                  <a:outerShdw blurRad="76200" dist="25400" dir="2700000" algn="tl" rotWithShape="0">
                    <a:srgbClr val="FFFFFF"/>
                  </a:outerShdw>
                </a:effectLst>
                <a:latin typeface="VWAG TheSans"/>
              </a:rPr>
              <a:t>Werlte</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baseline="30000" dirty="0">
                <a:solidFill>
                  <a:srgbClr val="000000">
                    <a:alpha val="75000"/>
                  </a:srgbClr>
                </a:solidFill>
                <a:effectLst>
                  <a:outerShdw blurRad="76200" dist="25400" dir="2700000" algn="tl" rotWithShape="0">
                    <a:srgbClr val="FFFFFF"/>
                  </a:outerShdw>
                </a:effectLst>
                <a:latin typeface="VWAG TheSans"/>
              </a:rPr>
              <a:t>4)</a:t>
            </a:r>
            <a:r>
              <a:rPr lang="de-DE" altLang="de-DE" sz="825" dirty="0">
                <a:solidFill>
                  <a:srgbClr val="000000">
                    <a:alpha val="75000"/>
                  </a:srgbClr>
                </a:solidFill>
                <a:effectLst>
                  <a:outerShdw blurRad="76200" dist="25400" dir="2700000" algn="tl" rotWithShape="0">
                    <a:srgbClr val="FFFFFF"/>
                  </a:outerShdw>
                </a:effectLst>
                <a:latin typeface="VWAG TheSans"/>
              </a:rPr>
              <a:t> berechnet mit Windstrom   </a:t>
            </a:r>
          </a:p>
          <a:p>
            <a:pPr eaLnBrk="1" hangingPunct="1">
              <a:lnSpc>
                <a:spcPct val="110000"/>
              </a:lnSpc>
              <a:spcBef>
                <a:spcPts val="0"/>
              </a:spcBef>
              <a:spcAft>
                <a:spcPts val="0"/>
              </a:spcAft>
            </a:pPr>
            <a:r>
              <a:rPr lang="de-DE" altLang="de-DE" sz="825" baseline="30000" dirty="0">
                <a:solidFill>
                  <a:srgbClr val="000000">
                    <a:alpha val="75000"/>
                  </a:srgbClr>
                </a:solidFill>
                <a:effectLst>
                  <a:outerShdw blurRad="76200" dist="25400" dir="2700000" algn="tl" rotWithShape="0">
                    <a:srgbClr val="FFFFFF"/>
                  </a:outerShdw>
                </a:effectLst>
                <a:latin typeface="VWAG TheSans"/>
              </a:rPr>
              <a:t>5)</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WtW</a:t>
            </a:r>
            <a:r>
              <a:rPr lang="de-DE" altLang="de-DE" sz="825" dirty="0">
                <a:solidFill>
                  <a:srgbClr val="000000">
                    <a:alpha val="75000"/>
                  </a:srgbClr>
                </a:solidFill>
                <a:effectLst>
                  <a:outerShdw blurRad="76200" dist="25400" dir="2700000" algn="tl" rotWithShape="0">
                    <a:srgbClr val="FFFFFF"/>
                  </a:outerShdw>
                </a:effectLst>
                <a:latin typeface="VWAG TheSans"/>
              </a:rPr>
              <a:t>-Bilanz mit 7 % Biodiesel bzw. 5 % Bioethanol gemäß EN 590 und EN 228, spez. CO₂-Reduktion der Biokraftstoffe beträgt 35 % gemäß EU-Direktive 2009/28/EC</a:t>
            </a:r>
          </a:p>
        </p:txBody>
      </p:sp>
      <p:cxnSp>
        <p:nvCxnSpPr>
          <p:cNvPr id="105" name="Gerader Verbinder 104"/>
          <p:cNvCxnSpPr/>
          <p:nvPr/>
        </p:nvCxnSpPr>
        <p:spPr bwMode="auto">
          <a:xfrm>
            <a:off x="3600001" y="1847296"/>
            <a:ext cx="5112000" cy="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27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chemeClr val="accent1"/>
                                      </p:to>
                                    </p:animClr>
                                  </p:childTnLst>
                                </p:cTn>
                              </p:par>
                              <p:par>
                                <p:cTn id="7" presetID="3" presetClass="emph" presetSubtype="2" fill="hold" grpId="0" nodeType="withEffect">
                                  <p:stCondLst>
                                    <p:cond delay="0"/>
                                  </p:stCondLst>
                                  <p:childTnLst>
                                    <p:animClr clrSpc="rgb" dir="cw">
                                      <p:cBhvr override="childStyle">
                                        <p:cTn id="8" dur="500" fill="hold"/>
                                        <p:tgtEl>
                                          <p:spTgt spid="34"/>
                                        </p:tgtEl>
                                        <p:attrNameLst>
                                          <p:attrName>style.color</p:attrName>
                                        </p:attrNameLst>
                                      </p:cBhvr>
                                      <p:to>
                                        <a:schemeClr val="accent1"/>
                                      </p:to>
                                    </p:animClr>
                                  </p:childTnLst>
                                </p:cTn>
                              </p:par>
                              <p:par>
                                <p:cTn id="9" presetID="22" presetClass="entr" presetSubtype="8"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2000"/>
                                        <p:tgtEl>
                                          <p:spTgt spid="8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500" fill="hold"/>
                                        <p:tgtEl>
                                          <p:spTgt spid="32"/>
                                        </p:tgtEl>
                                        <p:attrNameLst>
                                          <p:attrName>style.color</p:attrName>
                                        </p:attrNameLst>
                                      </p:cBhvr>
                                      <p:to>
                                        <a:schemeClr val="accent1"/>
                                      </p:to>
                                    </p:animClr>
                                  </p:childTnLst>
                                </p:cTn>
                              </p:par>
                              <p:par>
                                <p:cTn id="16" presetID="3" presetClass="emph" presetSubtype="2" fill="hold" grpId="0" nodeType="withEffect">
                                  <p:stCondLst>
                                    <p:cond delay="0"/>
                                  </p:stCondLst>
                                  <p:childTnLst>
                                    <p:animClr clrSpc="rgb" dir="cw">
                                      <p:cBhvr override="childStyle">
                                        <p:cTn id="17" dur="500" fill="hold"/>
                                        <p:tgtEl>
                                          <p:spTgt spid="35"/>
                                        </p:tgtEl>
                                        <p:attrNameLst>
                                          <p:attrName>style.color</p:attrName>
                                        </p:attrNameLst>
                                      </p:cBhvr>
                                      <p:to>
                                        <a:schemeClr val="accent1"/>
                                      </p:to>
                                    </p:animClr>
                                  </p:childTnLst>
                                </p:cTn>
                              </p:par>
                              <p:par>
                                <p:cTn id="18" presetID="22" presetClass="entr" presetSubtype="8"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wipe(left)">
                                      <p:cBhvr>
                                        <p:cTn id="20" dur="20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500" fill="hold"/>
                                        <p:tgtEl>
                                          <p:spTgt spid="36"/>
                                        </p:tgtEl>
                                        <p:attrNameLst>
                                          <p:attrName>style.color</p:attrName>
                                        </p:attrNameLst>
                                      </p:cBhvr>
                                      <p:to>
                                        <a:schemeClr val="accent1"/>
                                      </p:to>
                                    </p:animClr>
                                  </p:childTnLst>
                                </p:cTn>
                              </p:par>
                              <p:par>
                                <p:cTn id="25" presetID="3" presetClass="emph" presetSubtype="2" fill="hold" grpId="0" nodeType="withEffect">
                                  <p:stCondLst>
                                    <p:cond delay="0"/>
                                  </p:stCondLst>
                                  <p:childTnLst>
                                    <p:animClr clrSpc="rgb" dir="cw">
                                      <p:cBhvr override="childStyle">
                                        <p:cTn id="26" dur="500" fill="hold"/>
                                        <p:tgtEl>
                                          <p:spTgt spid="33"/>
                                        </p:tgtEl>
                                        <p:attrNameLst>
                                          <p:attrName>style.color</p:attrName>
                                        </p:attrNameLst>
                                      </p:cBhvr>
                                      <p:to>
                                        <a:schemeClr val="accent1"/>
                                      </p:to>
                                    </p:animClr>
                                  </p:childTnLst>
                                </p:cTn>
                              </p:par>
                              <p:par>
                                <p:cTn id="27" presetID="22" presetClass="entr" presetSubtype="8"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ipe(left)">
                                      <p:cBhvr>
                                        <p:cTn id="29" dur="2000"/>
                                        <p:tgtEl>
                                          <p:spTgt spid="9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0" nodeType="clickEffect">
                                  <p:stCondLst>
                                    <p:cond delay="0"/>
                                  </p:stCondLst>
                                  <p:childTnLst>
                                    <p:animClr clrSpc="rgb" dir="cw">
                                      <p:cBhvr override="childStyle">
                                        <p:cTn id="33" dur="500" fill="hold"/>
                                        <p:tgtEl>
                                          <p:spTgt spid="37"/>
                                        </p:tgtEl>
                                        <p:attrNameLst>
                                          <p:attrName>style.color</p:attrName>
                                        </p:attrNameLst>
                                      </p:cBhvr>
                                      <p:to>
                                        <a:schemeClr val="tx1"/>
                                      </p:to>
                                    </p:animClr>
                                  </p:childTnLst>
                                </p:cTn>
                              </p:par>
                              <p:par>
                                <p:cTn id="34" presetID="3" presetClass="emph" presetSubtype="2" fill="hold" grpId="0" nodeType="withEffect">
                                  <p:stCondLst>
                                    <p:cond delay="0"/>
                                  </p:stCondLst>
                                  <p:childTnLst>
                                    <p:animClr clrSpc="rgb" dir="cw">
                                      <p:cBhvr override="childStyle">
                                        <p:cTn id="35" dur="500" fill="hold"/>
                                        <p:tgtEl>
                                          <p:spTgt spid="38"/>
                                        </p:tgtEl>
                                        <p:attrNameLst>
                                          <p:attrName>style.color</p:attrName>
                                        </p:attrNameLst>
                                      </p:cBhvr>
                                      <p:to>
                                        <a:schemeClr val="accent1"/>
                                      </p:to>
                                    </p:animClr>
                                  </p:childTnLst>
                                </p:cTn>
                              </p:par>
                              <p:par>
                                <p:cTn id="36" presetID="3" presetClass="emph" presetSubtype="2" fill="hold" grpId="0" nodeType="withEffect">
                                  <p:stCondLst>
                                    <p:cond delay="0"/>
                                  </p:stCondLst>
                                  <p:childTnLst>
                                    <p:animClr clrSpc="rgb" dir="cw">
                                      <p:cBhvr override="childStyle">
                                        <p:cTn id="37" dur="500" fill="hold"/>
                                        <p:tgtEl>
                                          <p:spTgt spid="42"/>
                                        </p:tgtEl>
                                        <p:attrNameLst>
                                          <p:attrName>style.color</p:attrName>
                                        </p:attrNameLst>
                                      </p:cBhvr>
                                      <p:to>
                                        <a:schemeClr val="accent1"/>
                                      </p:to>
                                    </p:animClr>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20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0" nodeType="clickEffect">
                                  <p:stCondLst>
                                    <p:cond delay="0"/>
                                  </p:stCondLst>
                                  <p:childTnLst>
                                    <p:animClr clrSpc="rgb" dir="cw">
                                      <p:cBhvr override="childStyle">
                                        <p:cTn id="44" dur="500" fill="hold"/>
                                        <p:tgtEl>
                                          <p:spTgt spid="39"/>
                                        </p:tgtEl>
                                        <p:attrNameLst>
                                          <p:attrName>style.color</p:attrName>
                                        </p:attrNameLst>
                                      </p:cBhvr>
                                      <p:to>
                                        <a:schemeClr val="accent1"/>
                                      </p:to>
                                    </p:animClr>
                                  </p:childTnLst>
                                </p:cTn>
                              </p:par>
                              <p:par>
                                <p:cTn id="45" presetID="22" presetClass="entr" presetSubtype="8"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20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500" fill="hold"/>
                                        <p:tgtEl>
                                          <p:spTgt spid="40"/>
                                        </p:tgtEl>
                                        <p:attrNameLst>
                                          <p:attrName>style.color</p:attrName>
                                        </p:attrNameLst>
                                      </p:cBhvr>
                                      <p:to>
                                        <a:schemeClr val="accent1"/>
                                      </p:to>
                                    </p:animClr>
                                  </p:childTnLst>
                                </p:cTn>
                              </p:par>
                              <p:par>
                                <p:cTn id="52" presetID="22" presetClass="entr" presetSubtype="8"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20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500" fill="hold"/>
                                        <p:tgtEl>
                                          <p:spTgt spid="41"/>
                                        </p:tgtEl>
                                        <p:attrNameLst>
                                          <p:attrName>style.color</p:attrName>
                                        </p:attrNameLst>
                                      </p:cBhvr>
                                      <p:to>
                                        <a:schemeClr val="accent1"/>
                                      </p:to>
                                    </p:animClr>
                                  </p:childTnLst>
                                </p:cTn>
                              </p:par>
                              <p:par>
                                <p:cTn id="59" presetID="22" presetClass="entr" presetSubtype="8"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left)">
                                      <p:cBhvr>
                                        <p:cTn id="61" dur="20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0" nodeType="clickEffect">
                                  <p:stCondLst>
                                    <p:cond delay="0"/>
                                  </p:stCondLst>
                                  <p:childTnLst>
                                    <p:animClr clrSpc="rgb" dir="cw">
                                      <p:cBhvr override="childStyle">
                                        <p:cTn id="65" dur="500" fill="hold"/>
                                        <p:tgtEl>
                                          <p:spTgt spid="28"/>
                                        </p:tgtEl>
                                        <p:attrNameLst>
                                          <p:attrName>style.color</p:attrName>
                                        </p:attrNameLst>
                                      </p:cBhvr>
                                      <p:to>
                                        <a:schemeClr val="tx1"/>
                                      </p:to>
                                    </p:animClr>
                                  </p:childTnLst>
                                </p:cTn>
                              </p:par>
                              <p:par>
                                <p:cTn id="66" presetID="3" presetClass="emph" presetSubtype="2" fill="hold" grpId="0" nodeType="withEffect">
                                  <p:stCondLst>
                                    <p:cond delay="0"/>
                                  </p:stCondLst>
                                  <p:childTnLst>
                                    <p:animClr clrSpc="rgb" dir="cw">
                                      <p:cBhvr override="childStyle">
                                        <p:cTn id="67" dur="500" fill="hold"/>
                                        <p:tgtEl>
                                          <p:spTgt spid="43"/>
                                        </p:tgtEl>
                                        <p:attrNameLst>
                                          <p:attrName>style.color</p:attrName>
                                        </p:attrNameLst>
                                      </p:cBhvr>
                                      <p:to>
                                        <a:schemeClr val="tx1"/>
                                      </p:to>
                                    </p:animClr>
                                  </p:childTnLst>
                                </p:cTn>
                              </p:par>
                              <p:par>
                                <p:cTn id="68" presetID="22" presetClass="entr" presetSubtype="8"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20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grpId="0" nodeType="clickEffect">
                                  <p:stCondLst>
                                    <p:cond delay="0"/>
                                  </p:stCondLst>
                                  <p:childTnLst>
                                    <p:animClr clrSpc="rgb" dir="cw">
                                      <p:cBhvr override="childStyle">
                                        <p:cTn id="74" dur="500" fill="hold"/>
                                        <p:tgtEl>
                                          <p:spTgt spid="29"/>
                                        </p:tgtEl>
                                        <p:attrNameLst>
                                          <p:attrName>style.color</p:attrName>
                                        </p:attrNameLst>
                                      </p:cBhvr>
                                      <p:to>
                                        <a:schemeClr val="tx1"/>
                                      </p:to>
                                    </p:animClr>
                                  </p:childTnLst>
                                </p:cTn>
                              </p:par>
                              <p:par>
                                <p:cTn id="75" presetID="3" presetClass="emph" presetSubtype="2" fill="hold" grpId="0" nodeType="withEffect">
                                  <p:stCondLst>
                                    <p:cond delay="0"/>
                                  </p:stCondLst>
                                  <p:childTnLst>
                                    <p:animClr clrSpc="rgb" dir="cw">
                                      <p:cBhvr override="childStyle">
                                        <p:cTn id="76" dur="500" fill="hold"/>
                                        <p:tgtEl>
                                          <p:spTgt spid="44"/>
                                        </p:tgtEl>
                                        <p:attrNameLst>
                                          <p:attrName>style.color</p:attrName>
                                        </p:attrNameLst>
                                      </p:cBhvr>
                                      <p:to>
                                        <a:schemeClr val="tx1"/>
                                      </p:to>
                                    </p:animClr>
                                  </p:childTnLst>
                                </p:cTn>
                              </p:par>
                              <p:par>
                                <p:cTn id="77" presetID="22" presetClass="entr" presetSubtype="8"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1"/>
          <p:cNvSpPr>
            <a:spLocks noGrp="1"/>
          </p:cNvSpPr>
          <p:nvPr>
            <p:ph type="body" sz="quarter" idx="10"/>
          </p:nvPr>
        </p:nvSpPr>
        <p:spPr>
          <a:xfrm>
            <a:off x="458788" y="188913"/>
            <a:ext cx="8280400" cy="718145"/>
          </a:xfrm>
        </p:spPr>
        <p:txBody>
          <a:bodyPr/>
          <a:lstStyle/>
          <a:p>
            <a:pPr>
              <a:spcBef>
                <a:spcPct val="0"/>
              </a:spcBef>
            </a:pPr>
            <a:r>
              <a:rPr altLang="de-DE" dirty="0"/>
              <a:t>Klimaschutz</a:t>
            </a:r>
          </a:p>
          <a:p>
            <a:pPr>
              <a:spcBef>
                <a:spcPct val="0"/>
              </a:spcBef>
            </a:pPr>
            <a:r>
              <a:rPr lang="en-US" altLang="de-DE" sz="1400" dirty="0"/>
              <a:t>Wo </a:t>
            </a:r>
            <a:r>
              <a:rPr lang="en-US" altLang="de-DE" sz="1400" dirty="0" err="1"/>
              <a:t>liegt</a:t>
            </a:r>
            <a:r>
              <a:rPr lang="en-US" altLang="de-DE" sz="1400" dirty="0"/>
              <a:t> die </a:t>
            </a:r>
            <a:r>
              <a:rPr lang="en-US" altLang="de-DE" sz="1400" dirty="0" err="1"/>
              <a:t>Wahrheit</a:t>
            </a:r>
            <a:r>
              <a:rPr lang="en-US" altLang="de-DE" sz="1400" dirty="0"/>
              <a:t>?</a:t>
            </a:r>
          </a:p>
        </p:txBody>
      </p:sp>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grpSp>
        <p:nvGrpSpPr>
          <p:cNvPr id="106" name="Gruppieren 105"/>
          <p:cNvGrpSpPr/>
          <p:nvPr/>
        </p:nvGrpSpPr>
        <p:grpSpPr>
          <a:xfrm>
            <a:off x="3240001" y="2297282"/>
            <a:ext cx="5400000" cy="2771920"/>
            <a:chOff x="3240000" y="1368000"/>
            <a:chExt cx="5400000" cy="2808000"/>
          </a:xfrm>
        </p:grpSpPr>
        <p:cxnSp>
          <p:nvCxnSpPr>
            <p:cNvPr id="107" name="Gerader Verbinder 106"/>
            <p:cNvCxnSpPr/>
            <p:nvPr/>
          </p:nvCxnSpPr>
          <p:spPr bwMode="auto">
            <a:xfrm>
              <a:off x="32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r Verbinder 107"/>
            <p:cNvCxnSpPr/>
            <p:nvPr/>
          </p:nvCxnSpPr>
          <p:spPr bwMode="auto">
            <a:xfrm>
              <a:off x="50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r Verbinder 108"/>
            <p:cNvCxnSpPr/>
            <p:nvPr/>
          </p:nvCxnSpPr>
          <p:spPr bwMode="auto">
            <a:xfrm>
              <a:off x="68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r Verbinder 109"/>
            <p:cNvCxnSpPr/>
            <p:nvPr/>
          </p:nvCxnSpPr>
          <p:spPr bwMode="auto">
            <a:xfrm>
              <a:off x="8640000" y="1368000"/>
              <a:ext cx="0" cy="28080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1" name="Titel 1"/>
          <p:cNvSpPr txBox="1">
            <a:spLocks/>
          </p:cNvSpPr>
          <p:nvPr/>
        </p:nvSpPr>
        <p:spPr>
          <a:xfrm>
            <a:off x="539862" y="992730"/>
            <a:ext cx="6264275" cy="796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dirty="0"/>
              <a:t>CO</a:t>
            </a:r>
            <a:r>
              <a:rPr lang="de-DE" sz="2400" baseline="-25000" dirty="0"/>
              <a:t>2</a:t>
            </a:r>
            <a:r>
              <a:rPr lang="de-DE" sz="2400" dirty="0"/>
              <a:t>-Emissionen</a:t>
            </a:r>
            <a:br>
              <a:rPr lang="de-DE" sz="2400" dirty="0"/>
            </a:br>
            <a:r>
              <a:rPr lang="de-DE" sz="1600" dirty="0" err="1"/>
              <a:t>Cradle</a:t>
            </a:r>
            <a:r>
              <a:rPr lang="de-DE" sz="1600" dirty="0"/>
              <a:t>-</a:t>
            </a:r>
            <a:r>
              <a:rPr lang="de-DE" sz="1600" dirty="0" err="1"/>
              <a:t>to</a:t>
            </a:r>
            <a:r>
              <a:rPr lang="de-DE" sz="1600" dirty="0"/>
              <a:t>-Wheel</a:t>
            </a:r>
          </a:p>
        </p:txBody>
      </p:sp>
      <p:sp>
        <p:nvSpPr>
          <p:cNvPr id="112" name="Rectangle 29"/>
          <p:cNvSpPr>
            <a:spLocks noChangeArrowheads="1"/>
          </p:cNvSpPr>
          <p:nvPr/>
        </p:nvSpPr>
        <p:spPr bwMode="auto">
          <a:xfrm>
            <a:off x="4932002" y="5285197"/>
            <a:ext cx="216000" cy="2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sz="1425" dirty="0">
                <a:solidFill>
                  <a:srgbClr val="000000"/>
                </a:solidFill>
                <a:latin typeface="VWAG TheSans" panose="020B0502050302020203" pitchFamily="34" charset="0"/>
              </a:rPr>
              <a:t>CO</a:t>
            </a:r>
            <a:r>
              <a:rPr lang="de-DE" altLang="de-DE" sz="1425" baseline="-25000" dirty="0">
                <a:solidFill>
                  <a:srgbClr val="000000"/>
                </a:solidFill>
                <a:latin typeface="VWAG TheSans" panose="020B0502050302020203" pitchFamily="34" charset="0"/>
              </a:rPr>
              <a:t>2</a:t>
            </a:r>
            <a:r>
              <a:rPr lang="de-DE" altLang="de-DE" sz="1425" dirty="0">
                <a:solidFill>
                  <a:srgbClr val="000000"/>
                </a:solidFill>
                <a:latin typeface="VWAG TheSans" panose="020B0502050302020203" pitchFamily="34" charset="0"/>
              </a:rPr>
              <a:t>-Emissionen [g/km]</a:t>
            </a:r>
            <a:endParaRPr lang="de-DE" altLang="de-DE" sz="1425" dirty="0">
              <a:solidFill>
                <a:srgbClr val="000000"/>
              </a:solidFill>
            </a:endParaRPr>
          </a:p>
        </p:txBody>
      </p:sp>
      <p:sp>
        <p:nvSpPr>
          <p:cNvPr id="113" name="Rectangle 29"/>
          <p:cNvSpPr>
            <a:spLocks noChangeArrowheads="1"/>
          </p:cNvSpPr>
          <p:nvPr/>
        </p:nvSpPr>
        <p:spPr bwMode="auto">
          <a:xfrm>
            <a:off x="1332002" y="5105201"/>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0</a:t>
            </a:r>
            <a:endParaRPr lang="de-DE" altLang="de-DE" dirty="0">
              <a:solidFill>
                <a:srgbClr val="000000"/>
              </a:solidFill>
            </a:endParaRPr>
          </a:p>
        </p:txBody>
      </p:sp>
      <p:sp>
        <p:nvSpPr>
          <p:cNvPr id="114" name="Rectangle 29"/>
          <p:cNvSpPr>
            <a:spLocks noChangeArrowheads="1"/>
          </p:cNvSpPr>
          <p:nvPr/>
        </p:nvSpPr>
        <p:spPr bwMode="auto">
          <a:xfrm>
            <a:off x="31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50</a:t>
            </a:r>
            <a:endParaRPr lang="de-DE" altLang="de-DE" dirty="0">
              <a:solidFill>
                <a:srgbClr val="000000"/>
              </a:solidFill>
            </a:endParaRPr>
          </a:p>
        </p:txBody>
      </p:sp>
      <p:sp>
        <p:nvSpPr>
          <p:cNvPr id="115" name="Rectangle 29"/>
          <p:cNvSpPr>
            <a:spLocks noChangeArrowheads="1"/>
          </p:cNvSpPr>
          <p:nvPr/>
        </p:nvSpPr>
        <p:spPr bwMode="auto">
          <a:xfrm>
            <a:off x="49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100</a:t>
            </a:r>
            <a:endParaRPr lang="de-DE" altLang="de-DE" dirty="0">
              <a:solidFill>
                <a:srgbClr val="000000"/>
              </a:solidFill>
            </a:endParaRPr>
          </a:p>
        </p:txBody>
      </p:sp>
      <p:sp>
        <p:nvSpPr>
          <p:cNvPr id="116" name="Rectangle 29"/>
          <p:cNvSpPr>
            <a:spLocks noChangeArrowheads="1"/>
          </p:cNvSpPr>
          <p:nvPr/>
        </p:nvSpPr>
        <p:spPr bwMode="auto">
          <a:xfrm>
            <a:off x="67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150</a:t>
            </a:r>
            <a:endParaRPr lang="de-DE" altLang="de-DE" dirty="0">
              <a:solidFill>
                <a:srgbClr val="000000"/>
              </a:solidFill>
            </a:endParaRPr>
          </a:p>
        </p:txBody>
      </p:sp>
      <p:sp>
        <p:nvSpPr>
          <p:cNvPr id="117" name="Rectangle 29"/>
          <p:cNvSpPr>
            <a:spLocks noChangeArrowheads="1"/>
          </p:cNvSpPr>
          <p:nvPr/>
        </p:nvSpPr>
        <p:spPr bwMode="auto">
          <a:xfrm>
            <a:off x="8532002" y="5087202"/>
            <a:ext cx="216000" cy="17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78"/>
            <a:r>
              <a:rPr lang="de-DE" altLang="de-DE" dirty="0">
                <a:solidFill>
                  <a:srgbClr val="000000"/>
                </a:solidFill>
                <a:latin typeface="VWAG TheSans" panose="020B0502050302020203" pitchFamily="34" charset="0"/>
              </a:rPr>
              <a:t>200</a:t>
            </a:r>
            <a:endParaRPr lang="de-DE" altLang="de-DE" dirty="0">
              <a:solidFill>
                <a:srgbClr val="000000"/>
              </a:solidFill>
            </a:endParaRPr>
          </a:p>
        </p:txBody>
      </p:sp>
      <p:grpSp>
        <p:nvGrpSpPr>
          <p:cNvPr id="118" name="Block: Benzin"/>
          <p:cNvGrpSpPr/>
          <p:nvPr/>
        </p:nvGrpSpPr>
        <p:grpSpPr>
          <a:xfrm>
            <a:off x="1440002" y="4853209"/>
            <a:ext cx="5796000" cy="179995"/>
            <a:chOff x="1440000" y="3996000"/>
            <a:chExt cx="5796000" cy="180000"/>
          </a:xfrm>
        </p:grpSpPr>
        <p:sp>
          <p:nvSpPr>
            <p:cNvPr id="119" name="Rechteck 118"/>
            <p:cNvSpPr/>
            <p:nvPr/>
          </p:nvSpPr>
          <p:spPr bwMode="auto">
            <a:xfrm>
              <a:off x="3168000" y="3996000"/>
              <a:ext cx="4068000" cy="180000"/>
            </a:xfrm>
            <a:prstGeom prst="rect">
              <a:avLst/>
            </a:prstGeom>
            <a:solidFill>
              <a:schemeClr val="accent2">
                <a:lumMod val="60000"/>
                <a:lumOff val="40000"/>
              </a:schemeClr>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113</a:t>
              </a:r>
            </a:p>
          </p:txBody>
        </p:sp>
        <p:sp>
          <p:nvSpPr>
            <p:cNvPr id="120" name="Rechteck 119"/>
            <p:cNvSpPr/>
            <p:nvPr/>
          </p:nvSpPr>
          <p:spPr bwMode="auto">
            <a:xfrm>
              <a:off x="2304000" y="3996000"/>
              <a:ext cx="864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24</a:t>
              </a:r>
            </a:p>
          </p:txBody>
        </p:sp>
        <p:sp>
          <p:nvSpPr>
            <p:cNvPr id="121" name="Rechteck 120"/>
            <p:cNvSpPr/>
            <p:nvPr/>
          </p:nvSpPr>
          <p:spPr bwMode="auto">
            <a:xfrm>
              <a:off x="1440000" y="3996000"/>
              <a:ext cx="864000" cy="180000"/>
            </a:xfrm>
            <a:prstGeom prst="rect">
              <a:avLst/>
            </a:prstGeom>
            <a:solidFill>
              <a:srgbClr val="A21E4D"/>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24</a:t>
              </a:r>
            </a:p>
          </p:txBody>
        </p:sp>
      </p:grpSp>
      <p:grpSp>
        <p:nvGrpSpPr>
          <p:cNvPr id="122" name="Block: Diesel"/>
          <p:cNvGrpSpPr/>
          <p:nvPr/>
        </p:nvGrpSpPr>
        <p:grpSpPr>
          <a:xfrm>
            <a:off x="1440001" y="4529218"/>
            <a:ext cx="4824000" cy="179995"/>
            <a:chOff x="1440000" y="3672000"/>
            <a:chExt cx="4824000" cy="180000"/>
          </a:xfrm>
        </p:grpSpPr>
        <p:sp>
          <p:nvSpPr>
            <p:cNvPr id="123" name="Rechteck 122"/>
            <p:cNvSpPr/>
            <p:nvPr/>
          </p:nvSpPr>
          <p:spPr bwMode="auto">
            <a:xfrm>
              <a:off x="2700000" y="3672000"/>
              <a:ext cx="3564000" cy="180000"/>
            </a:xfrm>
            <a:prstGeom prst="rect">
              <a:avLst/>
            </a:prstGeom>
            <a:solidFill>
              <a:schemeClr val="accent2">
                <a:lumMod val="60000"/>
                <a:lumOff val="40000"/>
              </a:schemeClr>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99</a:t>
              </a:r>
            </a:p>
          </p:txBody>
        </p:sp>
        <p:sp>
          <p:nvSpPr>
            <p:cNvPr id="124" name="Rechteck 123"/>
            <p:cNvSpPr/>
            <p:nvPr/>
          </p:nvSpPr>
          <p:spPr bwMode="auto">
            <a:xfrm>
              <a:off x="2340000" y="3672000"/>
              <a:ext cx="360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10</a:t>
              </a:r>
            </a:p>
          </p:txBody>
        </p:sp>
        <p:sp>
          <p:nvSpPr>
            <p:cNvPr id="125" name="Rechteck 124"/>
            <p:cNvSpPr/>
            <p:nvPr/>
          </p:nvSpPr>
          <p:spPr bwMode="auto">
            <a:xfrm>
              <a:off x="1440000" y="3672000"/>
              <a:ext cx="900000" cy="180000"/>
            </a:xfrm>
            <a:prstGeom prst="rect">
              <a:avLst/>
            </a:prstGeom>
            <a:solidFill>
              <a:srgbClr val="A21E4D"/>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25</a:t>
              </a:r>
            </a:p>
          </p:txBody>
        </p:sp>
      </p:grpSp>
      <p:grpSp>
        <p:nvGrpSpPr>
          <p:cNvPr id="126" name="Block: E"/>
          <p:cNvGrpSpPr/>
          <p:nvPr/>
        </p:nvGrpSpPr>
        <p:grpSpPr>
          <a:xfrm>
            <a:off x="1440001" y="3305255"/>
            <a:ext cx="6120000" cy="1097968"/>
            <a:chOff x="1440000" y="2448000"/>
            <a:chExt cx="6120000" cy="1098000"/>
          </a:xfrm>
        </p:grpSpPr>
        <p:sp>
          <p:nvSpPr>
            <p:cNvPr id="127" name="Rechteck 126"/>
            <p:cNvSpPr/>
            <p:nvPr/>
          </p:nvSpPr>
          <p:spPr bwMode="auto">
            <a:xfrm>
              <a:off x="3132000" y="3348000"/>
              <a:ext cx="4428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123</a:t>
              </a:r>
            </a:p>
          </p:txBody>
        </p:sp>
        <p:sp>
          <p:nvSpPr>
            <p:cNvPr id="128" name="Rechteck 127"/>
            <p:cNvSpPr/>
            <p:nvPr/>
          </p:nvSpPr>
          <p:spPr bwMode="auto">
            <a:xfrm>
              <a:off x="3132000" y="3132000"/>
              <a:ext cx="2916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81</a:t>
              </a:r>
            </a:p>
          </p:txBody>
        </p:sp>
        <p:sp>
          <p:nvSpPr>
            <p:cNvPr id="129" name="Rechteck 128"/>
            <p:cNvSpPr/>
            <p:nvPr/>
          </p:nvSpPr>
          <p:spPr bwMode="auto">
            <a:xfrm>
              <a:off x="3132000" y="2916000"/>
              <a:ext cx="2160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60</a:t>
              </a:r>
            </a:p>
          </p:txBody>
        </p:sp>
        <p:sp>
          <p:nvSpPr>
            <p:cNvPr id="130" name="Rechteck 129"/>
            <p:cNvSpPr/>
            <p:nvPr/>
          </p:nvSpPr>
          <p:spPr bwMode="auto">
            <a:xfrm>
              <a:off x="3132000" y="2700000"/>
              <a:ext cx="36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13496" tIns="0" rIns="0" bIns="121468" numCol="1" rtlCol="0" anchor="b" anchorCtr="0" compatLnSpc="1">
              <a:prstTxWarp prst="textNoShape">
                <a:avLst/>
              </a:prstTxWarp>
            </a:bodyPr>
            <a:lstStyle/>
            <a:p>
              <a:pPr defTabSz="674598"/>
              <a:r>
                <a:rPr lang="de-DE" sz="975" dirty="0">
                  <a:solidFill>
                    <a:srgbClr val="95A844"/>
                  </a:solidFill>
                  <a:latin typeface="VWAG TheSans"/>
                </a:rPr>
                <a:t>1</a:t>
              </a:r>
            </a:p>
          </p:txBody>
        </p:sp>
        <p:sp>
          <p:nvSpPr>
            <p:cNvPr id="131" name="Rechteck 130"/>
            <p:cNvSpPr/>
            <p:nvPr/>
          </p:nvSpPr>
          <p:spPr bwMode="auto">
            <a:xfrm>
              <a:off x="1440000" y="2448000"/>
              <a:ext cx="1692000" cy="180000"/>
            </a:xfrm>
            <a:prstGeom prst="rect">
              <a:avLst/>
            </a:prstGeom>
            <a:solidFill>
              <a:srgbClr val="A21E4D"/>
            </a:solidFill>
            <a:ln w="6350" cap="flat" cmpd="sng" algn="ctr">
              <a:solidFill>
                <a:schemeClr val="bg1"/>
              </a:solidFill>
              <a:prstDash val="solid"/>
              <a:round/>
              <a:headEnd type="none" w="med" len="med"/>
              <a:tailEnd type="none" w="med" len="med"/>
            </a:ln>
            <a:effectLst/>
            <a:extLst/>
          </p:spPr>
          <p:txBody>
            <a:bodyPr vert="horz" wrap="square" lIns="0" tIns="0" rIns="67482" bIns="0" numCol="1" rtlCol="0" anchor="b" anchorCtr="0" compatLnSpc="1">
              <a:prstTxWarp prst="textNoShape">
                <a:avLst/>
              </a:prstTxWarp>
            </a:bodyPr>
            <a:lstStyle/>
            <a:p>
              <a:pPr defTabSz="674598"/>
              <a:r>
                <a:rPr lang="de-DE" sz="975" dirty="0">
                  <a:solidFill>
                    <a:srgbClr val="FFFFFF"/>
                  </a:solidFill>
                  <a:latin typeface="VWAG TheSans"/>
                </a:rPr>
                <a:t>47</a:t>
              </a:r>
            </a:p>
          </p:txBody>
        </p:sp>
        <p:cxnSp>
          <p:nvCxnSpPr>
            <p:cNvPr id="132" name="Gerader Verbinder 131"/>
            <p:cNvCxnSpPr/>
            <p:nvPr/>
          </p:nvCxnSpPr>
          <p:spPr bwMode="auto">
            <a:xfrm>
              <a:off x="3114000" y="2646000"/>
              <a:ext cx="0" cy="900000"/>
            </a:xfrm>
            <a:prstGeom prst="line">
              <a:avLst/>
            </a:prstGeom>
            <a:solidFill>
              <a:schemeClr val="accent1"/>
            </a:solidFill>
            <a:ln w="6350" cap="flat" cmpd="sng" algn="ctr">
              <a:solidFill>
                <a:srgbClr val="A21E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Rechteck 132"/>
            <p:cNvSpPr/>
            <p:nvPr/>
          </p:nvSpPr>
          <p:spPr bwMode="auto">
            <a:xfrm>
              <a:off x="2448000" y="2448000"/>
              <a:ext cx="684000" cy="180000"/>
            </a:xfrm>
            <a:prstGeom prst="rect">
              <a:avLst/>
            </a:prstGeom>
            <a:gradFill>
              <a:gsLst>
                <a:gs pos="100000">
                  <a:srgbClr val="FFFFFF">
                    <a:alpha val="40000"/>
                  </a:srgbClr>
                </a:gs>
                <a:gs pos="0">
                  <a:schemeClr val="bg1">
                    <a:alpha val="15000"/>
                  </a:schemeClr>
                </a:gs>
              </a:gsLst>
              <a:lin ang="5400000" scaled="0"/>
            </a:gradFill>
            <a:ln w="6350" cap="flat" cmpd="sng" algn="ctr">
              <a:solidFill>
                <a:schemeClr val="bg1"/>
              </a:solidFill>
              <a:prstDash val="dash"/>
              <a:round/>
              <a:headEnd type="none" w="med" len="med"/>
              <a:tailEnd type="none" w="med" len="med"/>
            </a:ln>
            <a:effectLst/>
            <a:extLst/>
          </p:spPr>
          <p:txBody>
            <a:bodyPr vert="horz" wrap="square" lIns="0" tIns="0" rIns="0" bIns="5399" numCol="1" rtlCol="0" anchor="b" anchorCtr="0" compatLnSpc="1">
              <a:prstTxWarp prst="textNoShape">
                <a:avLst/>
              </a:prstTxWarp>
            </a:bodyPr>
            <a:lstStyle/>
            <a:p>
              <a:pPr defTabSz="674598"/>
              <a:r>
                <a:rPr lang="de-DE" sz="900" spc="50" dirty="0">
                  <a:solidFill>
                    <a:srgbClr val="FFFFFF"/>
                  </a:solidFill>
                  <a:latin typeface="VWAG TheSans"/>
                </a:rPr>
                <a:t>BATTERIE</a:t>
              </a:r>
            </a:p>
          </p:txBody>
        </p:sp>
      </p:grpSp>
      <p:grpSp>
        <p:nvGrpSpPr>
          <p:cNvPr id="134" name="Block: Gas"/>
          <p:cNvGrpSpPr/>
          <p:nvPr/>
        </p:nvGrpSpPr>
        <p:grpSpPr>
          <a:xfrm>
            <a:off x="1440001" y="2297283"/>
            <a:ext cx="4572000" cy="881974"/>
            <a:chOff x="1440000" y="1440000"/>
            <a:chExt cx="4572000" cy="882000"/>
          </a:xfrm>
        </p:grpSpPr>
        <p:sp>
          <p:nvSpPr>
            <p:cNvPr id="135" name="Rechteck 134"/>
            <p:cNvSpPr/>
            <p:nvPr/>
          </p:nvSpPr>
          <p:spPr bwMode="auto">
            <a:xfrm>
              <a:off x="2700000" y="1692000"/>
              <a:ext cx="3312000" cy="180000"/>
            </a:xfrm>
            <a:prstGeom prst="rect">
              <a:avLst/>
            </a:prstGeom>
            <a:solidFill>
              <a:schemeClr val="accent2">
                <a:lumMod val="60000"/>
                <a:lumOff val="40000"/>
              </a:schemeClr>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92</a:t>
              </a:r>
            </a:p>
          </p:txBody>
        </p:sp>
        <p:sp>
          <p:nvSpPr>
            <p:cNvPr id="136" name="Rechteck 135"/>
            <p:cNvSpPr/>
            <p:nvPr/>
          </p:nvSpPr>
          <p:spPr bwMode="auto">
            <a:xfrm>
              <a:off x="2304000" y="1692000"/>
              <a:ext cx="396000" cy="180000"/>
            </a:xfrm>
            <a:prstGeom prst="rect">
              <a:avLst/>
            </a:prstGeom>
            <a:solidFill>
              <a:srgbClr val="95A844"/>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11</a:t>
              </a:r>
            </a:p>
          </p:txBody>
        </p:sp>
        <p:sp>
          <p:nvSpPr>
            <p:cNvPr id="137" name="Rechteck 136"/>
            <p:cNvSpPr/>
            <p:nvPr/>
          </p:nvSpPr>
          <p:spPr bwMode="auto">
            <a:xfrm>
              <a:off x="2304000" y="1908000"/>
              <a:ext cx="864000" cy="180000"/>
            </a:xfrm>
            <a:prstGeom prst="rect">
              <a:avLst/>
            </a:prstGeom>
            <a:gradFill>
              <a:gsLst>
                <a:gs pos="0">
                  <a:srgbClr val="95A844"/>
                </a:gs>
                <a:gs pos="100000">
                  <a:schemeClr val="accent6"/>
                </a:gs>
              </a:gsLst>
              <a:lin ang="0" scaled="0"/>
            </a:gra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24</a:t>
              </a:r>
            </a:p>
          </p:txBody>
        </p:sp>
        <p:sp>
          <p:nvSpPr>
            <p:cNvPr id="138" name="Rechteck 137"/>
            <p:cNvSpPr/>
            <p:nvPr/>
          </p:nvSpPr>
          <p:spPr bwMode="auto">
            <a:xfrm>
              <a:off x="2304000" y="2124000"/>
              <a:ext cx="540000" cy="180000"/>
            </a:xfrm>
            <a:prstGeom prst="rect">
              <a:avLst/>
            </a:prstGeom>
            <a:gradFill>
              <a:gsLst>
                <a:gs pos="0">
                  <a:srgbClr val="95A844"/>
                </a:gs>
                <a:gs pos="100000">
                  <a:schemeClr val="accent6"/>
                </a:gs>
              </a:gsLst>
              <a:lin ang="0" scaled="0"/>
            </a:gra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15</a:t>
              </a:r>
            </a:p>
          </p:txBody>
        </p:sp>
        <p:sp>
          <p:nvSpPr>
            <p:cNvPr id="139" name="Rechteck 138"/>
            <p:cNvSpPr/>
            <p:nvPr/>
          </p:nvSpPr>
          <p:spPr bwMode="auto">
            <a:xfrm>
              <a:off x="1440000" y="1440000"/>
              <a:ext cx="864000" cy="180000"/>
            </a:xfrm>
            <a:prstGeom prst="rect">
              <a:avLst/>
            </a:prstGeom>
            <a:solidFill>
              <a:srgbClr val="A21E4D"/>
            </a:solidFill>
            <a:ln w="6350" cap="flat" cmpd="sng" algn="ctr">
              <a:solidFill>
                <a:schemeClr val="bg1"/>
              </a:solidFill>
              <a:prstDash val="solid"/>
              <a:round/>
              <a:headEnd type="none" w="med" len="med"/>
              <a:tailEnd type="none" w="med" len="med"/>
            </a:ln>
            <a:effectLst/>
            <a:extLst/>
          </p:spPr>
          <p:txBody>
            <a:bodyPr vert="horz" wrap="square" lIns="0" tIns="0" rIns="0" bIns="0" numCol="1" rtlCol="0" anchor="b" anchorCtr="0" compatLnSpc="1">
              <a:prstTxWarp prst="textNoShape">
                <a:avLst/>
              </a:prstTxWarp>
            </a:bodyPr>
            <a:lstStyle/>
            <a:p>
              <a:pPr defTabSz="674598"/>
              <a:r>
                <a:rPr lang="de-DE" sz="975" dirty="0">
                  <a:solidFill>
                    <a:srgbClr val="FFFFFF"/>
                  </a:solidFill>
                  <a:latin typeface="VWAG TheSans"/>
                </a:rPr>
                <a:t>24</a:t>
              </a:r>
            </a:p>
          </p:txBody>
        </p:sp>
        <p:cxnSp>
          <p:nvCxnSpPr>
            <p:cNvPr id="140" name="Gerader Verbinder 139"/>
            <p:cNvCxnSpPr/>
            <p:nvPr/>
          </p:nvCxnSpPr>
          <p:spPr bwMode="auto">
            <a:xfrm>
              <a:off x="2286000" y="1638000"/>
              <a:ext cx="0" cy="684000"/>
            </a:xfrm>
            <a:prstGeom prst="line">
              <a:avLst/>
            </a:prstGeom>
            <a:solidFill>
              <a:schemeClr val="accent1"/>
            </a:solidFill>
            <a:ln w="6350" cap="flat" cmpd="sng" algn="ctr">
              <a:solidFill>
                <a:srgbClr val="A21E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1" name="Summe: WtW-Benzin"/>
          <p:cNvSpPr txBox="1"/>
          <p:nvPr/>
        </p:nvSpPr>
        <p:spPr>
          <a:xfrm>
            <a:off x="7254002" y="4889208"/>
            <a:ext cx="72000" cy="107997"/>
          </a:xfrm>
          <a:prstGeom prst="rightArrow">
            <a:avLst>
              <a:gd name="adj1" fmla="val 100000"/>
              <a:gd name="adj2" fmla="val 100000"/>
            </a:avLst>
          </a:prstGeom>
          <a:noFill/>
          <a:ln w="6350">
            <a:noFill/>
          </a:ln>
        </p:spPr>
        <p:txBody>
          <a:bodyPr wrap="none" lIns="179977" tIns="0" rIns="0" bIns="0" rtlCol="0" anchor="ctr">
            <a:noAutofit/>
          </a:bodyPr>
          <a:lstStyle/>
          <a:p>
            <a:pPr>
              <a:spcBef>
                <a:spcPts val="0"/>
              </a:spcBef>
            </a:pPr>
            <a:r>
              <a:rPr lang="de-DE" sz="1275" dirty="0">
                <a:solidFill>
                  <a:srgbClr val="000000"/>
                </a:solidFill>
                <a:latin typeface="VWAG TheSans"/>
              </a:rPr>
              <a:t>137</a:t>
            </a:r>
          </a:p>
        </p:txBody>
      </p:sp>
      <p:sp>
        <p:nvSpPr>
          <p:cNvPr id="142" name="Summe: WtW-Diesel"/>
          <p:cNvSpPr txBox="1"/>
          <p:nvPr/>
        </p:nvSpPr>
        <p:spPr>
          <a:xfrm>
            <a:off x="6282001" y="4565218"/>
            <a:ext cx="72000" cy="107997"/>
          </a:xfrm>
          <a:prstGeom prst="rightArrow">
            <a:avLst>
              <a:gd name="adj1" fmla="val 100000"/>
              <a:gd name="adj2" fmla="val 100000"/>
            </a:avLst>
          </a:prstGeom>
          <a:noFill/>
          <a:ln w="6350">
            <a:noFill/>
          </a:ln>
        </p:spPr>
        <p:txBody>
          <a:bodyPr wrap="none" lIns="179977" tIns="0" rIns="0" bIns="0" rtlCol="0" anchor="ctr">
            <a:noAutofit/>
          </a:bodyPr>
          <a:lstStyle/>
          <a:p>
            <a:pPr>
              <a:spcBef>
                <a:spcPts val="0"/>
              </a:spcBef>
            </a:pPr>
            <a:r>
              <a:rPr lang="de-DE" sz="1275" dirty="0">
                <a:solidFill>
                  <a:srgbClr val="000000"/>
                </a:solidFill>
                <a:latin typeface="VWAG TheSans"/>
              </a:rPr>
              <a:t>109</a:t>
            </a:r>
          </a:p>
        </p:txBody>
      </p:sp>
      <p:grpSp>
        <p:nvGrpSpPr>
          <p:cNvPr id="143" name="Summe: WtW-Gas"/>
          <p:cNvGrpSpPr/>
          <p:nvPr/>
        </p:nvGrpSpPr>
        <p:grpSpPr>
          <a:xfrm>
            <a:off x="2862002" y="2585274"/>
            <a:ext cx="3240000" cy="539985"/>
            <a:chOff x="2862000" y="1728000"/>
            <a:chExt cx="3240000" cy="540000"/>
          </a:xfrm>
        </p:grpSpPr>
        <p:sp>
          <p:nvSpPr>
            <p:cNvPr id="144" name="Textfeld 143"/>
            <p:cNvSpPr txBox="1"/>
            <p:nvPr/>
          </p:nvSpPr>
          <p:spPr>
            <a:xfrm>
              <a:off x="6030000" y="1728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103</a:t>
              </a:r>
            </a:p>
          </p:txBody>
        </p:sp>
        <p:sp>
          <p:nvSpPr>
            <p:cNvPr id="145" name="Textfeld 144"/>
            <p:cNvSpPr txBox="1"/>
            <p:nvPr/>
          </p:nvSpPr>
          <p:spPr>
            <a:xfrm>
              <a:off x="3186000" y="1944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24</a:t>
              </a:r>
            </a:p>
          </p:txBody>
        </p:sp>
        <p:sp>
          <p:nvSpPr>
            <p:cNvPr id="146" name="Textfeld 145"/>
            <p:cNvSpPr txBox="1"/>
            <p:nvPr/>
          </p:nvSpPr>
          <p:spPr>
            <a:xfrm>
              <a:off x="2862000" y="2160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15</a:t>
              </a:r>
            </a:p>
          </p:txBody>
        </p:sp>
      </p:grpSp>
      <p:grpSp>
        <p:nvGrpSpPr>
          <p:cNvPr id="147" name="Summe: WtW-E"/>
          <p:cNvGrpSpPr/>
          <p:nvPr/>
        </p:nvGrpSpPr>
        <p:grpSpPr>
          <a:xfrm>
            <a:off x="3186000" y="3593246"/>
            <a:ext cx="4464000" cy="755978"/>
            <a:chOff x="3186000" y="2736000"/>
            <a:chExt cx="4464000" cy="756000"/>
          </a:xfrm>
        </p:grpSpPr>
        <p:sp>
          <p:nvSpPr>
            <p:cNvPr id="148" name="Textfeld 147"/>
            <p:cNvSpPr txBox="1"/>
            <p:nvPr/>
          </p:nvSpPr>
          <p:spPr>
            <a:xfrm>
              <a:off x="6066000" y="3168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81</a:t>
              </a:r>
            </a:p>
          </p:txBody>
        </p:sp>
        <p:sp>
          <p:nvSpPr>
            <p:cNvPr id="149" name="Textfeld 148"/>
            <p:cNvSpPr txBox="1"/>
            <p:nvPr/>
          </p:nvSpPr>
          <p:spPr>
            <a:xfrm>
              <a:off x="5310000" y="2952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60</a:t>
              </a:r>
            </a:p>
          </p:txBody>
        </p:sp>
        <p:sp>
          <p:nvSpPr>
            <p:cNvPr id="150" name="Textfeld 149"/>
            <p:cNvSpPr txBox="1"/>
            <p:nvPr/>
          </p:nvSpPr>
          <p:spPr>
            <a:xfrm>
              <a:off x="7578000" y="3384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123</a:t>
              </a:r>
            </a:p>
          </p:txBody>
        </p:sp>
        <p:sp>
          <p:nvSpPr>
            <p:cNvPr id="151" name="Textfeld 150"/>
            <p:cNvSpPr txBox="1"/>
            <p:nvPr/>
          </p:nvSpPr>
          <p:spPr>
            <a:xfrm>
              <a:off x="3186000" y="2736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a:t>
              </a:r>
            </a:p>
          </p:txBody>
        </p:sp>
      </p:grpSp>
      <p:sp>
        <p:nvSpPr>
          <p:cNvPr id="152" name="Summe: CtW-Benzin"/>
          <p:cNvSpPr txBox="1"/>
          <p:nvPr/>
        </p:nvSpPr>
        <p:spPr>
          <a:xfrm>
            <a:off x="7254002" y="4889208"/>
            <a:ext cx="72000" cy="107997"/>
          </a:xfrm>
          <a:prstGeom prst="rightArrow">
            <a:avLst>
              <a:gd name="adj1" fmla="val 100000"/>
              <a:gd name="adj2" fmla="val 100000"/>
            </a:avLst>
          </a:prstGeom>
          <a:noFill/>
          <a:ln w="6350">
            <a:noFill/>
          </a:ln>
        </p:spPr>
        <p:txBody>
          <a:bodyPr wrap="none" lIns="179977" tIns="0" rIns="0" bIns="0" rtlCol="0" anchor="ctr">
            <a:noAutofit/>
          </a:bodyPr>
          <a:lstStyle/>
          <a:p>
            <a:pPr>
              <a:spcBef>
                <a:spcPts val="0"/>
              </a:spcBef>
            </a:pPr>
            <a:r>
              <a:rPr lang="de-DE" sz="1275" dirty="0">
                <a:solidFill>
                  <a:srgbClr val="000000"/>
                </a:solidFill>
                <a:latin typeface="VWAG TheSans"/>
              </a:rPr>
              <a:t>161</a:t>
            </a:r>
          </a:p>
        </p:txBody>
      </p:sp>
      <p:sp>
        <p:nvSpPr>
          <p:cNvPr id="153" name="Summe: CtW-Diesel"/>
          <p:cNvSpPr txBox="1"/>
          <p:nvPr/>
        </p:nvSpPr>
        <p:spPr>
          <a:xfrm>
            <a:off x="6282001" y="4565218"/>
            <a:ext cx="72000" cy="107997"/>
          </a:xfrm>
          <a:prstGeom prst="rightArrow">
            <a:avLst>
              <a:gd name="adj1" fmla="val 100000"/>
              <a:gd name="adj2" fmla="val 100000"/>
            </a:avLst>
          </a:prstGeom>
          <a:noFill/>
          <a:ln w="6350">
            <a:noFill/>
          </a:ln>
        </p:spPr>
        <p:txBody>
          <a:bodyPr wrap="none" lIns="179977" tIns="0" rIns="0" bIns="0" rtlCol="0" anchor="ctr">
            <a:noAutofit/>
          </a:bodyPr>
          <a:lstStyle/>
          <a:p>
            <a:pPr>
              <a:spcBef>
                <a:spcPts val="0"/>
              </a:spcBef>
            </a:pPr>
            <a:r>
              <a:rPr lang="de-DE" sz="1275" dirty="0">
                <a:solidFill>
                  <a:srgbClr val="000000"/>
                </a:solidFill>
                <a:latin typeface="VWAG TheSans"/>
              </a:rPr>
              <a:t>134</a:t>
            </a:r>
          </a:p>
        </p:txBody>
      </p:sp>
      <p:grpSp>
        <p:nvGrpSpPr>
          <p:cNvPr id="154" name="Summe: CtW-Gas"/>
          <p:cNvGrpSpPr/>
          <p:nvPr/>
        </p:nvGrpSpPr>
        <p:grpSpPr>
          <a:xfrm>
            <a:off x="2862002" y="2585274"/>
            <a:ext cx="3240000" cy="539985"/>
            <a:chOff x="4157999" y="1728000"/>
            <a:chExt cx="3240000" cy="540000"/>
          </a:xfrm>
        </p:grpSpPr>
        <p:sp>
          <p:nvSpPr>
            <p:cNvPr id="155" name="Textfeld 154"/>
            <p:cNvSpPr txBox="1"/>
            <p:nvPr/>
          </p:nvSpPr>
          <p:spPr>
            <a:xfrm>
              <a:off x="7325999" y="1728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127</a:t>
              </a:r>
            </a:p>
          </p:txBody>
        </p:sp>
        <p:sp>
          <p:nvSpPr>
            <p:cNvPr id="156" name="Textfeld 155"/>
            <p:cNvSpPr txBox="1"/>
            <p:nvPr/>
          </p:nvSpPr>
          <p:spPr>
            <a:xfrm>
              <a:off x="4481999" y="1944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48</a:t>
              </a:r>
            </a:p>
          </p:txBody>
        </p:sp>
        <p:sp>
          <p:nvSpPr>
            <p:cNvPr id="157" name="Textfeld 156"/>
            <p:cNvSpPr txBox="1"/>
            <p:nvPr/>
          </p:nvSpPr>
          <p:spPr>
            <a:xfrm>
              <a:off x="4157999" y="2160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39</a:t>
              </a:r>
            </a:p>
          </p:txBody>
        </p:sp>
      </p:grpSp>
      <p:grpSp>
        <p:nvGrpSpPr>
          <p:cNvPr id="158" name="Summe: CtW-E"/>
          <p:cNvGrpSpPr/>
          <p:nvPr/>
        </p:nvGrpSpPr>
        <p:grpSpPr>
          <a:xfrm>
            <a:off x="3186000" y="3593246"/>
            <a:ext cx="4464000" cy="755978"/>
            <a:chOff x="4481999" y="2736000"/>
            <a:chExt cx="4464000" cy="756000"/>
          </a:xfrm>
        </p:grpSpPr>
        <p:sp>
          <p:nvSpPr>
            <p:cNvPr id="159" name="Textfeld 158"/>
            <p:cNvSpPr txBox="1"/>
            <p:nvPr/>
          </p:nvSpPr>
          <p:spPr>
            <a:xfrm>
              <a:off x="7361999" y="3168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128</a:t>
              </a:r>
            </a:p>
          </p:txBody>
        </p:sp>
        <p:sp>
          <p:nvSpPr>
            <p:cNvPr id="160" name="Textfeld 159"/>
            <p:cNvSpPr txBox="1"/>
            <p:nvPr/>
          </p:nvSpPr>
          <p:spPr>
            <a:xfrm>
              <a:off x="6605999" y="2952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107</a:t>
              </a:r>
            </a:p>
          </p:txBody>
        </p:sp>
        <p:sp>
          <p:nvSpPr>
            <p:cNvPr id="161" name="Textfeld 160"/>
            <p:cNvSpPr txBox="1"/>
            <p:nvPr/>
          </p:nvSpPr>
          <p:spPr>
            <a:xfrm>
              <a:off x="8873999" y="3384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170</a:t>
              </a:r>
            </a:p>
          </p:txBody>
        </p:sp>
        <p:sp>
          <p:nvSpPr>
            <p:cNvPr id="162" name="Textfeld 161"/>
            <p:cNvSpPr txBox="1"/>
            <p:nvPr/>
          </p:nvSpPr>
          <p:spPr>
            <a:xfrm>
              <a:off x="4481999" y="2736000"/>
              <a:ext cx="72000" cy="108000"/>
            </a:xfrm>
            <a:prstGeom prst="rightArrow">
              <a:avLst>
                <a:gd name="adj1" fmla="val 100000"/>
                <a:gd name="adj2" fmla="val 100000"/>
              </a:avLst>
            </a:prstGeom>
            <a:noFill/>
            <a:ln w="6350">
              <a:noFill/>
            </a:ln>
          </p:spPr>
          <p:txBody>
            <a:bodyPr wrap="none" lIns="134965" tIns="0" rIns="0" bIns="0" rtlCol="0" anchor="ctr">
              <a:noAutofit/>
            </a:bodyPr>
            <a:lstStyle/>
            <a:p>
              <a:pPr>
                <a:spcBef>
                  <a:spcPts val="0"/>
                </a:spcBef>
              </a:pPr>
              <a:r>
                <a:rPr lang="de-DE" sz="1275" dirty="0">
                  <a:solidFill>
                    <a:srgbClr val="000000"/>
                  </a:solidFill>
                  <a:latin typeface="VWAG TheSans"/>
                </a:rPr>
                <a:t>48</a:t>
              </a:r>
            </a:p>
          </p:txBody>
        </p:sp>
      </p:grpSp>
      <p:sp>
        <p:nvSpPr>
          <p:cNvPr id="163" name="Titel 1"/>
          <p:cNvSpPr txBox="1">
            <a:spLocks/>
          </p:cNvSpPr>
          <p:nvPr/>
        </p:nvSpPr>
        <p:spPr bwMode="auto">
          <a:xfrm>
            <a:off x="629932" y="1686348"/>
            <a:ext cx="2880000" cy="513145"/>
          </a:xfrm>
          <a:prstGeom prst="rect">
            <a:avLst/>
          </a:prstGeom>
          <a:solidFill>
            <a:schemeClr val="bg1"/>
          </a:solidFill>
          <a:ln>
            <a:noFill/>
          </a:ln>
          <a:effectLst/>
          <a:extLst/>
        </p:spPr>
        <p:txBody>
          <a:bodyPr vert="horz" wrap="none" lIns="0" tIns="0" rIns="0" bIns="0" numCol="1" anchor="t" anchorCtr="0" compatLnSpc="1">
            <a:prstTxWarp prst="textNoShape">
              <a:avLst/>
            </a:prstTxWarp>
          </a:bodyPr>
          <a:lstStyle>
            <a:lvl1pPr algn="l" defTabSz="817132" rtl="0" eaLnBrk="1" fontAlgn="base" hangingPunct="1">
              <a:spcBef>
                <a:spcPct val="0"/>
              </a:spcBef>
              <a:spcAft>
                <a:spcPct val="0"/>
              </a:spcAft>
              <a:defRPr sz="2000" b="1" kern="1200" baseline="0">
                <a:solidFill>
                  <a:schemeClr val="tx2"/>
                </a:solidFill>
                <a:latin typeface="+mj-lt"/>
                <a:ea typeface="+mj-ea"/>
                <a:cs typeface="+mj-cs"/>
              </a:defRPr>
            </a:lvl1pPr>
            <a:lvl2pPr algn="l" defTabSz="817132" rtl="0" eaLnBrk="1" fontAlgn="base" hangingPunct="1">
              <a:spcBef>
                <a:spcPct val="0"/>
              </a:spcBef>
              <a:spcAft>
                <a:spcPct val="0"/>
              </a:spcAft>
              <a:defRPr sz="1700" b="1">
                <a:solidFill>
                  <a:schemeClr val="tx2"/>
                </a:solidFill>
                <a:latin typeface="Arial" charset="0"/>
              </a:defRPr>
            </a:lvl2pPr>
            <a:lvl3pPr algn="l" defTabSz="817132" rtl="0" eaLnBrk="1" fontAlgn="base" hangingPunct="1">
              <a:spcBef>
                <a:spcPct val="0"/>
              </a:spcBef>
              <a:spcAft>
                <a:spcPct val="0"/>
              </a:spcAft>
              <a:defRPr sz="1700" b="1">
                <a:solidFill>
                  <a:schemeClr val="tx2"/>
                </a:solidFill>
                <a:latin typeface="Arial" charset="0"/>
              </a:defRPr>
            </a:lvl3pPr>
            <a:lvl4pPr algn="l" defTabSz="817132" rtl="0" eaLnBrk="1" fontAlgn="base" hangingPunct="1">
              <a:spcBef>
                <a:spcPct val="0"/>
              </a:spcBef>
              <a:spcAft>
                <a:spcPct val="0"/>
              </a:spcAft>
              <a:defRPr sz="1700" b="1">
                <a:solidFill>
                  <a:schemeClr val="tx2"/>
                </a:solidFill>
                <a:latin typeface="Arial" charset="0"/>
              </a:defRPr>
            </a:lvl4pPr>
            <a:lvl5pPr algn="l" defTabSz="817132" rtl="0" eaLnBrk="1" fontAlgn="base" hangingPunct="1">
              <a:spcBef>
                <a:spcPct val="0"/>
              </a:spcBef>
              <a:spcAft>
                <a:spcPct val="0"/>
              </a:spcAft>
              <a:defRPr sz="1700" b="1">
                <a:solidFill>
                  <a:schemeClr val="tx2"/>
                </a:solidFill>
                <a:latin typeface="Arial" charset="0"/>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r>
              <a:rPr lang="de-DE" sz="2024" b="0" kern="0" cap="all" dirty="0">
                <a:solidFill>
                  <a:srgbClr val="006384"/>
                </a:solidFill>
                <a:latin typeface="VWAG TheSans" panose="020B0502050302020203" pitchFamily="34" charset="0"/>
              </a:rPr>
              <a:t>CO</a:t>
            </a:r>
            <a:r>
              <a:rPr lang="de-DE" sz="1400" b="0" kern="0" cap="all" dirty="0">
                <a:solidFill>
                  <a:srgbClr val="006384"/>
                </a:solidFill>
                <a:latin typeface="VWAG TheSans" panose="020B0502050302020203" pitchFamily="34" charset="0"/>
              </a:rPr>
              <a:t>2</a:t>
            </a:r>
            <a:r>
              <a:rPr lang="de-DE" sz="2024" b="0" kern="0" cap="all" dirty="0">
                <a:solidFill>
                  <a:srgbClr val="006384"/>
                </a:solidFill>
                <a:latin typeface="VWAG TheSans" panose="020B0502050302020203" pitchFamily="34" charset="0"/>
              </a:rPr>
              <a:t>-Emissionen</a:t>
            </a:r>
            <a:br>
              <a:rPr lang="de-DE" sz="2024" b="0" kern="0" cap="all" dirty="0">
                <a:solidFill>
                  <a:srgbClr val="006384"/>
                </a:solidFill>
                <a:latin typeface="VWAG TheSans" panose="020B0502050302020203" pitchFamily="34" charset="0"/>
              </a:rPr>
            </a:br>
            <a:r>
              <a:rPr lang="de-DE" sz="1575" b="0" dirty="0">
                <a:solidFill>
                  <a:srgbClr val="003366"/>
                </a:solidFill>
              </a:rPr>
              <a:t>Well-</a:t>
            </a:r>
            <a:r>
              <a:rPr lang="de-DE" sz="1575" b="0" dirty="0" err="1">
                <a:solidFill>
                  <a:srgbClr val="003366"/>
                </a:solidFill>
              </a:rPr>
              <a:t>to</a:t>
            </a:r>
            <a:r>
              <a:rPr lang="de-DE" sz="1575" b="0" dirty="0">
                <a:solidFill>
                  <a:srgbClr val="003366"/>
                </a:solidFill>
              </a:rPr>
              <a:t>-Wheel</a:t>
            </a:r>
            <a:endParaRPr lang="de-DE" sz="975" b="0" dirty="0">
              <a:solidFill>
                <a:srgbClr val="003366"/>
              </a:solidFill>
            </a:endParaRPr>
          </a:p>
        </p:txBody>
      </p:sp>
      <p:grpSp>
        <p:nvGrpSpPr>
          <p:cNvPr id="164" name="Gruppieren 163"/>
          <p:cNvGrpSpPr/>
          <p:nvPr/>
        </p:nvGrpSpPr>
        <p:grpSpPr>
          <a:xfrm>
            <a:off x="1440000" y="2225284"/>
            <a:ext cx="0" cy="2861918"/>
            <a:chOff x="1440000" y="1368000"/>
            <a:chExt cx="0" cy="2844000"/>
          </a:xfrm>
        </p:grpSpPr>
        <p:cxnSp>
          <p:nvCxnSpPr>
            <p:cNvPr id="165" name="Gerader Verbinder 164"/>
            <p:cNvCxnSpPr/>
            <p:nvPr/>
          </p:nvCxnSpPr>
          <p:spPr bwMode="auto">
            <a:xfrm>
              <a:off x="1440000" y="1368000"/>
              <a:ext cx="0" cy="28440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r Verbinder 165"/>
            <p:cNvCxnSpPr/>
            <p:nvPr/>
          </p:nvCxnSpPr>
          <p:spPr bwMode="auto">
            <a:xfrm>
              <a:off x="1440000" y="1368000"/>
              <a:ext cx="0" cy="284400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7" name="Textfeld 166"/>
          <p:cNvSpPr txBox="1"/>
          <p:nvPr/>
        </p:nvSpPr>
        <p:spPr>
          <a:xfrm>
            <a:off x="936001" y="4529219"/>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Diesel</a:t>
            </a:r>
          </a:p>
        </p:txBody>
      </p:sp>
      <p:sp>
        <p:nvSpPr>
          <p:cNvPr id="168" name="Textfeld 167"/>
          <p:cNvSpPr txBox="1"/>
          <p:nvPr/>
        </p:nvSpPr>
        <p:spPr>
          <a:xfrm>
            <a:off x="936001" y="4853210"/>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Benzin</a:t>
            </a:r>
          </a:p>
        </p:txBody>
      </p:sp>
      <p:sp>
        <p:nvSpPr>
          <p:cNvPr id="169" name="Textfeld 168"/>
          <p:cNvSpPr txBox="1"/>
          <p:nvPr/>
        </p:nvSpPr>
        <p:spPr>
          <a:xfrm>
            <a:off x="936001" y="2297284"/>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Gas (CNG)</a:t>
            </a:r>
          </a:p>
        </p:txBody>
      </p:sp>
      <p:sp>
        <p:nvSpPr>
          <p:cNvPr id="170" name="Textfeld 169"/>
          <p:cNvSpPr txBox="1"/>
          <p:nvPr/>
        </p:nvSpPr>
        <p:spPr>
          <a:xfrm>
            <a:off x="936001" y="2549275"/>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Erdgas</a:t>
            </a:r>
            <a:endParaRPr lang="de-DE" sz="1000" baseline="30000" dirty="0">
              <a:latin typeface="VWAG TheSans"/>
            </a:endParaRPr>
          </a:p>
        </p:txBody>
      </p:sp>
      <p:sp>
        <p:nvSpPr>
          <p:cNvPr id="171" name="Textfeld 170"/>
          <p:cNvSpPr txBox="1"/>
          <p:nvPr/>
        </p:nvSpPr>
        <p:spPr>
          <a:xfrm>
            <a:off x="936001" y="2765269"/>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Biomethan</a:t>
            </a:r>
          </a:p>
        </p:txBody>
      </p:sp>
      <p:sp>
        <p:nvSpPr>
          <p:cNvPr id="172" name="Textfeld 171"/>
          <p:cNvSpPr txBox="1"/>
          <p:nvPr/>
        </p:nvSpPr>
        <p:spPr>
          <a:xfrm>
            <a:off x="936001" y="2981263"/>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Audi e-gas</a:t>
            </a:r>
          </a:p>
        </p:txBody>
      </p:sp>
      <p:sp>
        <p:nvSpPr>
          <p:cNvPr id="173" name="Textfeld 172"/>
          <p:cNvSpPr txBox="1"/>
          <p:nvPr/>
        </p:nvSpPr>
        <p:spPr>
          <a:xfrm>
            <a:off x="1296001" y="2549275"/>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1)</a:t>
            </a:r>
          </a:p>
        </p:txBody>
      </p:sp>
      <p:sp>
        <p:nvSpPr>
          <p:cNvPr id="174" name="Textfeld 173"/>
          <p:cNvSpPr txBox="1"/>
          <p:nvPr/>
        </p:nvSpPr>
        <p:spPr>
          <a:xfrm>
            <a:off x="1296001" y="2765269"/>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2)</a:t>
            </a:r>
          </a:p>
        </p:txBody>
      </p:sp>
      <p:sp>
        <p:nvSpPr>
          <p:cNvPr id="175" name="Textfeld 174"/>
          <p:cNvSpPr txBox="1"/>
          <p:nvPr/>
        </p:nvSpPr>
        <p:spPr>
          <a:xfrm>
            <a:off x="1296001" y="2981263"/>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3)</a:t>
            </a:r>
          </a:p>
        </p:txBody>
      </p:sp>
      <p:sp>
        <p:nvSpPr>
          <p:cNvPr id="176" name="Textfeld 175"/>
          <p:cNvSpPr txBox="1"/>
          <p:nvPr/>
        </p:nvSpPr>
        <p:spPr>
          <a:xfrm>
            <a:off x="936001" y="3305254"/>
            <a:ext cx="360000" cy="215438"/>
          </a:xfrm>
          <a:prstGeom prst="rect">
            <a:avLst/>
          </a:prstGeom>
          <a:noFill/>
        </p:spPr>
        <p:txBody>
          <a:bodyPr wrap="none" lIns="0" tIns="0" rIns="0" bIns="0" rtlCol="0">
            <a:noAutofit/>
          </a:bodyPr>
          <a:lstStyle/>
          <a:p>
            <a:pPr algn="r">
              <a:spcBef>
                <a:spcPts val="0"/>
              </a:spcBef>
            </a:pPr>
            <a:r>
              <a:rPr lang="de-DE" sz="1000" dirty="0">
                <a:latin typeface="VWAG TheSans"/>
              </a:rPr>
              <a:t>E-Fahrzeug</a:t>
            </a:r>
          </a:p>
        </p:txBody>
      </p:sp>
      <p:sp>
        <p:nvSpPr>
          <p:cNvPr id="177" name="Textfeld 176"/>
          <p:cNvSpPr txBox="1"/>
          <p:nvPr/>
        </p:nvSpPr>
        <p:spPr>
          <a:xfrm>
            <a:off x="936001" y="3557246"/>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reg. Energie</a:t>
            </a:r>
          </a:p>
        </p:txBody>
      </p:sp>
      <p:sp>
        <p:nvSpPr>
          <p:cNvPr id="178" name="Textfeld 177"/>
          <p:cNvSpPr txBox="1"/>
          <p:nvPr/>
        </p:nvSpPr>
        <p:spPr>
          <a:xfrm>
            <a:off x="936001" y="3773240"/>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EU</a:t>
            </a:r>
          </a:p>
        </p:txBody>
      </p:sp>
      <p:sp>
        <p:nvSpPr>
          <p:cNvPr id="179" name="Textfeld 178"/>
          <p:cNvSpPr txBox="1"/>
          <p:nvPr/>
        </p:nvSpPr>
        <p:spPr>
          <a:xfrm>
            <a:off x="936001" y="3989234"/>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USA</a:t>
            </a:r>
          </a:p>
        </p:txBody>
      </p:sp>
      <p:sp>
        <p:nvSpPr>
          <p:cNvPr id="180" name="Textfeld 179"/>
          <p:cNvSpPr txBox="1"/>
          <p:nvPr/>
        </p:nvSpPr>
        <p:spPr>
          <a:xfrm>
            <a:off x="936001" y="4205227"/>
            <a:ext cx="360000" cy="179995"/>
          </a:xfrm>
          <a:prstGeom prst="rect">
            <a:avLst/>
          </a:prstGeom>
          <a:noFill/>
        </p:spPr>
        <p:txBody>
          <a:bodyPr wrap="none" lIns="0" tIns="17998" rIns="0" bIns="0" rtlCol="0">
            <a:noAutofit/>
          </a:bodyPr>
          <a:lstStyle/>
          <a:p>
            <a:pPr algn="r">
              <a:spcBef>
                <a:spcPts val="0"/>
              </a:spcBef>
            </a:pPr>
            <a:r>
              <a:rPr lang="de-DE" sz="1000" dirty="0">
                <a:latin typeface="VWAG TheSans"/>
              </a:rPr>
              <a:t>China</a:t>
            </a:r>
          </a:p>
        </p:txBody>
      </p:sp>
      <p:sp>
        <p:nvSpPr>
          <p:cNvPr id="181" name="Textfeld 180"/>
          <p:cNvSpPr txBox="1"/>
          <p:nvPr/>
        </p:nvSpPr>
        <p:spPr>
          <a:xfrm>
            <a:off x="1296001" y="3557246"/>
            <a:ext cx="72000" cy="179995"/>
          </a:xfrm>
          <a:prstGeom prst="rect">
            <a:avLst/>
          </a:prstGeom>
          <a:noFill/>
        </p:spPr>
        <p:txBody>
          <a:bodyPr wrap="none" lIns="7200" tIns="17998" rIns="0" bIns="0" rtlCol="0">
            <a:noAutofit/>
          </a:bodyPr>
          <a:lstStyle/>
          <a:p>
            <a:pPr>
              <a:spcBef>
                <a:spcPts val="0"/>
              </a:spcBef>
            </a:pPr>
            <a:r>
              <a:rPr lang="de-DE" sz="1000" baseline="30000" dirty="0">
                <a:latin typeface="VWAG TheSans"/>
              </a:rPr>
              <a:t>4)</a:t>
            </a:r>
          </a:p>
        </p:txBody>
      </p:sp>
      <p:sp>
        <p:nvSpPr>
          <p:cNvPr id="182" name="Textfeld 181"/>
          <p:cNvSpPr txBox="1"/>
          <p:nvPr/>
        </p:nvSpPr>
        <p:spPr>
          <a:xfrm>
            <a:off x="1296001" y="4529218"/>
            <a:ext cx="72000" cy="179995"/>
          </a:xfrm>
          <a:prstGeom prst="rect">
            <a:avLst/>
          </a:prstGeom>
          <a:noFill/>
        </p:spPr>
        <p:txBody>
          <a:bodyPr wrap="none" lIns="7200" tIns="0" rIns="0" bIns="0" rtlCol="0">
            <a:noAutofit/>
          </a:bodyPr>
          <a:lstStyle/>
          <a:p>
            <a:pPr>
              <a:spcBef>
                <a:spcPts val="0"/>
              </a:spcBef>
            </a:pPr>
            <a:r>
              <a:rPr lang="de-DE" sz="1000" baseline="30000" dirty="0">
                <a:latin typeface="VWAG TheSans"/>
              </a:rPr>
              <a:t>5)</a:t>
            </a:r>
          </a:p>
        </p:txBody>
      </p:sp>
      <p:sp>
        <p:nvSpPr>
          <p:cNvPr id="183" name="Textfeld 182"/>
          <p:cNvSpPr txBox="1"/>
          <p:nvPr/>
        </p:nvSpPr>
        <p:spPr>
          <a:xfrm>
            <a:off x="1296001" y="4853209"/>
            <a:ext cx="72000" cy="179995"/>
          </a:xfrm>
          <a:prstGeom prst="rect">
            <a:avLst/>
          </a:prstGeom>
          <a:noFill/>
        </p:spPr>
        <p:txBody>
          <a:bodyPr wrap="none" lIns="7200" tIns="0" rIns="0" bIns="0" rtlCol="0">
            <a:noAutofit/>
          </a:bodyPr>
          <a:lstStyle/>
          <a:p>
            <a:pPr>
              <a:spcBef>
                <a:spcPts val="0"/>
              </a:spcBef>
            </a:pPr>
            <a:r>
              <a:rPr lang="de-DE" sz="1000" baseline="30000" dirty="0">
                <a:latin typeface="VWAG TheSans"/>
              </a:rPr>
              <a:t>5)</a:t>
            </a:r>
          </a:p>
        </p:txBody>
      </p:sp>
      <p:sp>
        <p:nvSpPr>
          <p:cNvPr id="184" name="Rechteck 183"/>
          <p:cNvSpPr/>
          <p:nvPr/>
        </p:nvSpPr>
        <p:spPr bwMode="auto">
          <a:xfrm>
            <a:off x="3600001" y="1505305"/>
            <a:ext cx="5112000" cy="719979"/>
          </a:xfrm>
          <a:prstGeom prst="rect">
            <a:avLst/>
          </a:prstGeom>
          <a:gradFill>
            <a:gsLst>
              <a:gs pos="50000">
                <a:schemeClr val="bg1">
                  <a:alpha val="50000"/>
                </a:schemeClr>
              </a:gs>
              <a:gs pos="0">
                <a:schemeClr val="bg1">
                  <a:alpha val="0"/>
                </a:schemeClr>
              </a:gs>
              <a:gs pos="100000">
                <a:schemeClr val="bg1">
                  <a:alpha val="0"/>
                </a:schemeClr>
              </a:gs>
            </a:gsLst>
            <a:lin ang="5400000" scaled="0"/>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nvGrpSpPr>
          <p:cNvPr id="185" name="Gruppieren 184"/>
          <p:cNvGrpSpPr/>
          <p:nvPr/>
        </p:nvGrpSpPr>
        <p:grpSpPr>
          <a:xfrm>
            <a:off x="5472001" y="1919295"/>
            <a:ext cx="1733374" cy="334707"/>
            <a:chOff x="5472000" y="1152000"/>
            <a:chExt cx="1733374" cy="334716"/>
          </a:xfrm>
        </p:grpSpPr>
        <p:sp>
          <p:nvSpPr>
            <p:cNvPr id="186" name="Textfeld 185"/>
            <p:cNvSpPr txBox="1"/>
            <p:nvPr/>
          </p:nvSpPr>
          <p:spPr>
            <a:xfrm>
              <a:off x="5652000" y="1152000"/>
              <a:ext cx="1553374" cy="334716"/>
            </a:xfrm>
            <a:prstGeom prst="rect">
              <a:avLst/>
            </a:prstGeom>
            <a:noFill/>
          </p:spPr>
          <p:txBody>
            <a:bodyPr wrap="none" lIns="0" tIns="0" rIns="0" bIns="0" rtlCol="0">
              <a:spAutoFit/>
            </a:bodyPr>
            <a:lstStyle/>
            <a:p>
              <a:pPr>
                <a:spcBef>
                  <a:spcPts val="0"/>
                </a:spcBef>
              </a:pPr>
              <a:r>
                <a:rPr lang="de-DE" sz="1200" dirty="0">
                  <a:solidFill>
                    <a:srgbClr val="000000"/>
                  </a:solidFill>
                  <a:latin typeface="VWAG TheSans"/>
                </a:rPr>
                <a:t>Kraftstoffbereitstellung</a:t>
              </a:r>
            </a:p>
            <a:p>
              <a:pPr>
                <a:spcBef>
                  <a:spcPts val="0"/>
                </a:spcBef>
              </a:pPr>
              <a:r>
                <a:rPr lang="de-DE" sz="975" dirty="0">
                  <a:solidFill>
                    <a:srgbClr val="000000"/>
                  </a:solidFill>
                  <a:latin typeface="VWAG TheSans"/>
                </a:rPr>
                <a:t>(Well-</a:t>
              </a:r>
              <a:r>
                <a:rPr lang="de-DE" sz="975" dirty="0" err="1">
                  <a:solidFill>
                    <a:srgbClr val="000000"/>
                  </a:solidFill>
                  <a:latin typeface="VWAG TheSans"/>
                </a:rPr>
                <a:t>to</a:t>
              </a:r>
              <a:r>
                <a:rPr lang="de-DE" sz="975" dirty="0">
                  <a:solidFill>
                    <a:srgbClr val="000000"/>
                  </a:solidFill>
                  <a:latin typeface="VWAG TheSans"/>
                </a:rPr>
                <a:t>-Tank)</a:t>
              </a:r>
            </a:p>
          </p:txBody>
        </p:sp>
        <p:sp>
          <p:nvSpPr>
            <p:cNvPr id="187" name="Rechteck 186"/>
            <p:cNvSpPr/>
            <p:nvPr/>
          </p:nvSpPr>
          <p:spPr bwMode="auto">
            <a:xfrm>
              <a:off x="5472000" y="1188000"/>
              <a:ext cx="108000" cy="108000"/>
            </a:xfrm>
            <a:prstGeom prst="rect">
              <a:avLst/>
            </a:prstGeom>
            <a:solidFill>
              <a:srgbClr val="95A844"/>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grpSp>
        <p:nvGrpSpPr>
          <p:cNvPr id="188" name="Gruppieren 187"/>
          <p:cNvGrpSpPr/>
          <p:nvPr/>
        </p:nvGrpSpPr>
        <p:grpSpPr>
          <a:xfrm>
            <a:off x="7488004" y="1919295"/>
            <a:ext cx="1084094" cy="334707"/>
            <a:chOff x="7452000" y="1152000"/>
            <a:chExt cx="1084094" cy="334716"/>
          </a:xfrm>
        </p:grpSpPr>
        <p:sp>
          <p:nvSpPr>
            <p:cNvPr id="189" name="Textfeld 188"/>
            <p:cNvSpPr txBox="1"/>
            <p:nvPr/>
          </p:nvSpPr>
          <p:spPr>
            <a:xfrm>
              <a:off x="7632000" y="1152000"/>
              <a:ext cx="904094" cy="334716"/>
            </a:xfrm>
            <a:prstGeom prst="rect">
              <a:avLst/>
            </a:prstGeom>
            <a:noFill/>
          </p:spPr>
          <p:txBody>
            <a:bodyPr wrap="none" lIns="0" tIns="0" rIns="0" bIns="0" rtlCol="0">
              <a:spAutoFit/>
            </a:bodyPr>
            <a:lstStyle/>
            <a:p>
              <a:pPr>
                <a:spcBef>
                  <a:spcPts val="0"/>
                </a:spcBef>
              </a:pPr>
              <a:r>
                <a:rPr lang="de-DE" sz="1200" dirty="0">
                  <a:solidFill>
                    <a:srgbClr val="000000"/>
                  </a:solidFill>
                  <a:latin typeface="VWAG TheSans"/>
                </a:rPr>
                <a:t>Nutzung</a:t>
              </a:r>
            </a:p>
            <a:p>
              <a:pPr>
                <a:spcBef>
                  <a:spcPts val="0"/>
                </a:spcBef>
              </a:pPr>
              <a:r>
                <a:rPr lang="de-DE" sz="975" dirty="0">
                  <a:solidFill>
                    <a:srgbClr val="000000"/>
                  </a:solidFill>
                  <a:latin typeface="VWAG TheSans"/>
                </a:rPr>
                <a:t>(Tank-</a:t>
              </a:r>
              <a:r>
                <a:rPr lang="de-DE" sz="975" dirty="0" err="1">
                  <a:solidFill>
                    <a:srgbClr val="000000"/>
                  </a:solidFill>
                  <a:latin typeface="VWAG TheSans"/>
                </a:rPr>
                <a:t>to</a:t>
              </a:r>
              <a:r>
                <a:rPr lang="de-DE" sz="975" dirty="0">
                  <a:solidFill>
                    <a:srgbClr val="000000"/>
                  </a:solidFill>
                  <a:latin typeface="VWAG TheSans"/>
                </a:rPr>
                <a:t>-Wheel)</a:t>
              </a:r>
            </a:p>
          </p:txBody>
        </p:sp>
        <p:sp>
          <p:nvSpPr>
            <p:cNvPr id="190" name="Rechteck 189"/>
            <p:cNvSpPr/>
            <p:nvPr/>
          </p:nvSpPr>
          <p:spPr bwMode="auto">
            <a:xfrm>
              <a:off x="7452000" y="1188000"/>
              <a:ext cx="108000" cy="108000"/>
            </a:xfrm>
            <a:prstGeom prst="rect">
              <a:avLst/>
            </a:prstGeom>
            <a:gradFill>
              <a:gsLst>
                <a:gs pos="50000">
                  <a:schemeClr val="accent3"/>
                </a:gs>
                <a:gs pos="50000">
                  <a:schemeClr val="accent6"/>
                </a:gs>
              </a:gsLst>
              <a:lin ang="5400000" scaled="0"/>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cxnSp>
        <p:nvCxnSpPr>
          <p:cNvPr id="191" name="Gerader Verbinder 190"/>
          <p:cNvCxnSpPr/>
          <p:nvPr/>
        </p:nvCxnSpPr>
        <p:spPr bwMode="auto">
          <a:xfrm>
            <a:off x="3600001" y="1847296"/>
            <a:ext cx="5112000" cy="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2" name="Gruppieren 191"/>
          <p:cNvGrpSpPr/>
          <p:nvPr/>
        </p:nvGrpSpPr>
        <p:grpSpPr>
          <a:xfrm>
            <a:off x="3672000" y="1919295"/>
            <a:ext cx="1554030" cy="334707"/>
            <a:chOff x="3708000" y="1152000"/>
            <a:chExt cx="1554029" cy="334716"/>
          </a:xfrm>
        </p:grpSpPr>
        <p:sp>
          <p:nvSpPr>
            <p:cNvPr id="193" name="Textfeld 192"/>
            <p:cNvSpPr txBox="1"/>
            <p:nvPr/>
          </p:nvSpPr>
          <p:spPr>
            <a:xfrm>
              <a:off x="3888000" y="1152000"/>
              <a:ext cx="1374029" cy="334716"/>
            </a:xfrm>
            <a:prstGeom prst="rect">
              <a:avLst/>
            </a:prstGeom>
            <a:noFill/>
          </p:spPr>
          <p:txBody>
            <a:bodyPr wrap="none" lIns="0" tIns="0" rIns="0" bIns="0" rtlCol="0">
              <a:spAutoFit/>
            </a:bodyPr>
            <a:lstStyle/>
            <a:p>
              <a:pPr>
                <a:spcBef>
                  <a:spcPts val="0"/>
                </a:spcBef>
              </a:pPr>
              <a:r>
                <a:rPr lang="de-DE" sz="1200" dirty="0">
                  <a:solidFill>
                    <a:srgbClr val="000000"/>
                  </a:solidFill>
                  <a:latin typeface="VWAG TheSans"/>
                </a:rPr>
                <a:t>Fahrzeugherstellung</a:t>
              </a:r>
            </a:p>
            <a:p>
              <a:pPr>
                <a:spcBef>
                  <a:spcPts val="0"/>
                </a:spcBef>
              </a:pPr>
              <a:r>
                <a:rPr lang="de-DE" sz="975" dirty="0">
                  <a:solidFill>
                    <a:srgbClr val="000000"/>
                  </a:solidFill>
                  <a:latin typeface="VWAG TheSans"/>
                </a:rPr>
                <a:t>(</a:t>
              </a:r>
              <a:r>
                <a:rPr lang="de-DE" sz="975" dirty="0" err="1">
                  <a:solidFill>
                    <a:srgbClr val="000000"/>
                  </a:solidFill>
                  <a:latin typeface="VWAG TheSans"/>
                </a:rPr>
                <a:t>Cradle</a:t>
              </a:r>
              <a:r>
                <a:rPr lang="de-DE" sz="975" dirty="0">
                  <a:solidFill>
                    <a:srgbClr val="000000"/>
                  </a:solidFill>
                  <a:latin typeface="VWAG TheSans"/>
                </a:rPr>
                <a:t>-</a:t>
              </a:r>
              <a:r>
                <a:rPr lang="de-DE" sz="975" dirty="0" err="1">
                  <a:solidFill>
                    <a:srgbClr val="000000"/>
                  </a:solidFill>
                  <a:latin typeface="VWAG TheSans"/>
                </a:rPr>
                <a:t>to</a:t>
              </a:r>
              <a:r>
                <a:rPr lang="de-DE" sz="975" dirty="0">
                  <a:solidFill>
                    <a:srgbClr val="000000"/>
                  </a:solidFill>
                  <a:latin typeface="VWAG TheSans"/>
                </a:rPr>
                <a:t>-Gate)</a:t>
              </a:r>
            </a:p>
          </p:txBody>
        </p:sp>
        <p:sp>
          <p:nvSpPr>
            <p:cNvPr id="194" name="Rechteck 193"/>
            <p:cNvSpPr/>
            <p:nvPr/>
          </p:nvSpPr>
          <p:spPr bwMode="auto">
            <a:xfrm>
              <a:off x="3708000" y="1188000"/>
              <a:ext cx="108000" cy="108000"/>
            </a:xfrm>
            <a:prstGeom prst="rect">
              <a:avLst/>
            </a:prstGeom>
            <a:solidFill>
              <a:srgbClr val="A21E4D"/>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598"/>
              <a:endParaRPr lang="de-DE" sz="1425" dirty="0">
                <a:solidFill>
                  <a:srgbClr val="000000"/>
                </a:solidFill>
                <a:latin typeface="VWAG TheSans"/>
              </a:endParaRPr>
            </a:p>
          </p:txBody>
        </p:sp>
      </p:grpSp>
      <p:sp>
        <p:nvSpPr>
          <p:cNvPr id="195" name="Rechteck 194"/>
          <p:cNvSpPr/>
          <p:nvPr/>
        </p:nvSpPr>
        <p:spPr>
          <a:xfrm>
            <a:off x="4616786" y="1649302"/>
            <a:ext cx="3454472" cy="150041"/>
          </a:xfrm>
          <a:prstGeom prst="rect">
            <a:avLst/>
          </a:prstGeom>
        </p:spPr>
        <p:txBody>
          <a:bodyPr wrap="none" lIns="0" tIns="0" rIns="0" bIns="0">
            <a:spAutoFit/>
          </a:bodyPr>
          <a:lstStyle/>
          <a:p>
            <a:r>
              <a:rPr lang="de-DE" sz="975" i="1" dirty="0">
                <a:solidFill>
                  <a:srgbClr val="4C5356"/>
                </a:solidFill>
                <a:latin typeface="VWAG TheSans"/>
              </a:rPr>
              <a:t>Vergleichsfahrzeug Volkswagen Golf (Laufleistung 200.000 km)</a:t>
            </a:r>
          </a:p>
        </p:txBody>
      </p:sp>
      <p:sp>
        <p:nvSpPr>
          <p:cNvPr id="196" name="Rectangle 29"/>
          <p:cNvSpPr>
            <a:spLocks noChangeArrowheads="1"/>
          </p:cNvSpPr>
          <p:nvPr/>
        </p:nvSpPr>
        <p:spPr bwMode="auto">
          <a:xfrm>
            <a:off x="361952" y="6093316"/>
            <a:ext cx="8413200" cy="14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0"/>
              </a:spcBef>
              <a:spcAft>
                <a:spcPts val="0"/>
              </a:spcAft>
            </a:pPr>
            <a:r>
              <a:rPr lang="de-DE" altLang="de-DE" sz="825" dirty="0">
                <a:solidFill>
                  <a:srgbClr val="000000">
                    <a:alpha val="75000"/>
                  </a:srgbClr>
                </a:solidFill>
                <a:effectLst>
                  <a:outerShdw blurRad="76200" dist="25400" dir="2700000" algn="tl" rotWithShape="0">
                    <a:srgbClr val="FFFFFF"/>
                  </a:outerShdw>
                </a:effectLst>
                <a:latin typeface="VWAG TheSans"/>
              </a:rPr>
              <a:t>Quelle: Konzernforschung Volkswagen</a:t>
            </a:r>
          </a:p>
          <a:p>
            <a:pPr eaLnBrk="1" hangingPunct="1">
              <a:lnSpc>
                <a:spcPct val="110000"/>
              </a:lnSpc>
              <a:spcBef>
                <a:spcPts val="0"/>
              </a:spcBef>
              <a:spcAft>
                <a:spcPts val="0"/>
              </a:spcAft>
            </a:pPr>
            <a:r>
              <a:rPr lang="de-DE" altLang="de-DE" sz="825" baseline="30000" dirty="0">
                <a:solidFill>
                  <a:srgbClr val="000000">
                    <a:alpha val="75000"/>
                  </a:srgbClr>
                </a:solidFill>
                <a:effectLst>
                  <a:outerShdw blurRad="76200" dist="25400" dir="2700000" algn="tl" rotWithShape="0">
                    <a:srgbClr val="FFFFFF"/>
                  </a:outerShdw>
                </a:effectLst>
                <a:latin typeface="VWAG TheSans"/>
              </a:rPr>
              <a:t>1)</a:t>
            </a:r>
            <a:r>
              <a:rPr lang="de-DE" altLang="de-DE" sz="825" dirty="0">
                <a:solidFill>
                  <a:srgbClr val="000000">
                    <a:alpha val="75000"/>
                  </a:srgbClr>
                </a:solidFill>
                <a:effectLst>
                  <a:outerShdw blurRad="76200" dist="25400" dir="2700000" algn="tl" rotWithShape="0">
                    <a:srgbClr val="FFFFFF"/>
                  </a:outerShdw>
                </a:effectLst>
                <a:latin typeface="VWAG TheSans"/>
              </a:rPr>
              <a:t> Annahme BAT: Erdgas aus Norwegen ohne Biogasanteil   </a:t>
            </a:r>
            <a:r>
              <a:rPr lang="de-DE" altLang="de-DE" sz="825" baseline="30000" dirty="0">
                <a:solidFill>
                  <a:srgbClr val="000000">
                    <a:alpha val="75000"/>
                  </a:srgbClr>
                </a:solidFill>
                <a:effectLst>
                  <a:outerShdw blurRad="76200" dist="25400" dir="2700000" algn="tl" rotWithShape="0">
                    <a:srgbClr val="FFFFFF"/>
                  </a:outerShdw>
                </a:effectLst>
                <a:latin typeface="VWAG TheSans"/>
              </a:rPr>
              <a:t>2)</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Renewable</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Energy</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Directive</a:t>
            </a:r>
            <a:r>
              <a:rPr lang="de-DE" altLang="de-DE" sz="825" dirty="0">
                <a:solidFill>
                  <a:srgbClr val="000000">
                    <a:alpha val="75000"/>
                  </a:srgbClr>
                </a:solidFill>
                <a:effectLst>
                  <a:outerShdw blurRad="76200" dist="25400" dir="2700000" algn="tl" rotWithShape="0">
                    <a:srgbClr val="FFFFFF"/>
                  </a:outerShdw>
                </a:effectLst>
                <a:latin typeface="VWAG TheSans"/>
              </a:rPr>
              <a:t> (EU)   </a:t>
            </a:r>
            <a:r>
              <a:rPr lang="de-DE" altLang="de-DE" sz="825" baseline="30000" dirty="0">
                <a:solidFill>
                  <a:srgbClr val="000000">
                    <a:alpha val="75000"/>
                  </a:srgbClr>
                </a:solidFill>
                <a:effectLst>
                  <a:outerShdw blurRad="76200" dist="25400" dir="2700000" algn="tl" rotWithShape="0">
                    <a:srgbClr val="FFFFFF"/>
                  </a:outerShdw>
                </a:effectLst>
                <a:latin typeface="VWAG TheSans"/>
              </a:rPr>
              <a:t>3)</a:t>
            </a:r>
            <a:r>
              <a:rPr lang="de-DE" altLang="de-DE" sz="825" dirty="0">
                <a:solidFill>
                  <a:srgbClr val="000000">
                    <a:alpha val="75000"/>
                  </a:srgbClr>
                </a:solidFill>
                <a:effectLst>
                  <a:outerShdw blurRad="76200" dist="25400" dir="2700000" algn="tl" rotWithShape="0">
                    <a:srgbClr val="FFFFFF"/>
                  </a:outerShdw>
                </a:effectLst>
                <a:latin typeface="VWAG TheSans"/>
              </a:rPr>
              <a:t> Methan aus Windstrom am Bsp. der Audi e-gas Anlage in </a:t>
            </a:r>
            <a:r>
              <a:rPr lang="de-DE" altLang="de-DE" sz="825" dirty="0" err="1">
                <a:solidFill>
                  <a:srgbClr val="000000">
                    <a:alpha val="75000"/>
                  </a:srgbClr>
                </a:solidFill>
                <a:effectLst>
                  <a:outerShdw blurRad="76200" dist="25400" dir="2700000" algn="tl" rotWithShape="0">
                    <a:srgbClr val="FFFFFF"/>
                  </a:outerShdw>
                </a:effectLst>
                <a:latin typeface="VWAG TheSans"/>
              </a:rPr>
              <a:t>Werlte</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baseline="30000" dirty="0">
                <a:solidFill>
                  <a:srgbClr val="000000">
                    <a:alpha val="75000"/>
                  </a:srgbClr>
                </a:solidFill>
                <a:effectLst>
                  <a:outerShdw blurRad="76200" dist="25400" dir="2700000" algn="tl" rotWithShape="0">
                    <a:srgbClr val="FFFFFF"/>
                  </a:outerShdw>
                </a:effectLst>
                <a:latin typeface="VWAG TheSans"/>
              </a:rPr>
              <a:t>4)</a:t>
            </a:r>
            <a:r>
              <a:rPr lang="de-DE" altLang="de-DE" sz="825" dirty="0">
                <a:solidFill>
                  <a:srgbClr val="000000">
                    <a:alpha val="75000"/>
                  </a:srgbClr>
                </a:solidFill>
                <a:effectLst>
                  <a:outerShdw blurRad="76200" dist="25400" dir="2700000" algn="tl" rotWithShape="0">
                    <a:srgbClr val="FFFFFF"/>
                  </a:outerShdw>
                </a:effectLst>
                <a:latin typeface="VWAG TheSans"/>
              </a:rPr>
              <a:t> berechnet mit Windstrom   </a:t>
            </a:r>
          </a:p>
          <a:p>
            <a:pPr eaLnBrk="1" hangingPunct="1">
              <a:lnSpc>
                <a:spcPct val="110000"/>
              </a:lnSpc>
              <a:spcBef>
                <a:spcPts val="0"/>
              </a:spcBef>
              <a:spcAft>
                <a:spcPts val="0"/>
              </a:spcAft>
            </a:pPr>
            <a:r>
              <a:rPr lang="de-DE" altLang="de-DE" sz="825" baseline="30000" dirty="0">
                <a:solidFill>
                  <a:srgbClr val="000000">
                    <a:alpha val="75000"/>
                  </a:srgbClr>
                </a:solidFill>
                <a:effectLst>
                  <a:outerShdw blurRad="76200" dist="25400" dir="2700000" algn="tl" rotWithShape="0">
                    <a:srgbClr val="FFFFFF"/>
                  </a:outerShdw>
                </a:effectLst>
                <a:latin typeface="VWAG TheSans"/>
              </a:rPr>
              <a:t>5)</a:t>
            </a:r>
            <a:r>
              <a:rPr lang="de-DE" altLang="de-DE" sz="825" dirty="0">
                <a:solidFill>
                  <a:srgbClr val="000000">
                    <a:alpha val="75000"/>
                  </a:srgbClr>
                </a:solidFill>
                <a:effectLst>
                  <a:outerShdw blurRad="76200" dist="25400" dir="2700000" algn="tl" rotWithShape="0">
                    <a:srgbClr val="FFFFFF"/>
                  </a:outerShdw>
                </a:effectLst>
                <a:latin typeface="VWAG TheSans"/>
              </a:rPr>
              <a:t> </a:t>
            </a:r>
            <a:r>
              <a:rPr lang="de-DE" altLang="de-DE" sz="825" dirty="0" err="1">
                <a:solidFill>
                  <a:srgbClr val="000000">
                    <a:alpha val="75000"/>
                  </a:srgbClr>
                </a:solidFill>
                <a:effectLst>
                  <a:outerShdw blurRad="76200" dist="25400" dir="2700000" algn="tl" rotWithShape="0">
                    <a:srgbClr val="FFFFFF"/>
                  </a:outerShdw>
                </a:effectLst>
                <a:latin typeface="VWAG TheSans"/>
              </a:rPr>
              <a:t>WtW</a:t>
            </a:r>
            <a:r>
              <a:rPr lang="de-DE" altLang="de-DE" sz="825" dirty="0">
                <a:solidFill>
                  <a:srgbClr val="000000">
                    <a:alpha val="75000"/>
                  </a:srgbClr>
                </a:solidFill>
                <a:effectLst>
                  <a:outerShdw blurRad="76200" dist="25400" dir="2700000" algn="tl" rotWithShape="0">
                    <a:srgbClr val="FFFFFF"/>
                  </a:outerShdw>
                </a:effectLst>
                <a:latin typeface="VWAG TheSans"/>
              </a:rPr>
              <a:t>-Bilanz mit 7 % Biodiesel bzw. 5 % Bioethanol gemäß EN 590 und EN 228, spez. CO₂-Reduktion der Biokraftstoffe beträgt 35 % gemäß EU-Direktive 2009/28/EC</a:t>
            </a:r>
          </a:p>
        </p:txBody>
      </p:sp>
      <p:pic>
        <p:nvPicPr>
          <p:cNvPr id="2" name="Grafik 1"/>
          <p:cNvPicPr>
            <a:picLocks noChangeAspect="1"/>
          </p:cNvPicPr>
          <p:nvPr/>
        </p:nvPicPr>
        <p:blipFill>
          <a:blip r:embed="rId2"/>
          <a:stretch>
            <a:fillRect/>
          </a:stretch>
        </p:blipFill>
        <p:spPr>
          <a:xfrm>
            <a:off x="240095" y="157434"/>
            <a:ext cx="8896486" cy="6700566"/>
          </a:xfrm>
          <a:prstGeom prst="rect">
            <a:avLst/>
          </a:prstGeom>
        </p:spPr>
      </p:pic>
    </p:spTree>
    <p:extLst>
      <p:ext uri="{BB962C8B-B14F-4D97-AF65-F5344CB8AC3E}">
        <p14:creationId xmlns:p14="http://schemas.microsoft.com/office/powerpoint/2010/main" val="33893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1500"/>
                                        <p:tgtEl>
                                          <p:spTgt spid="163"/>
                                        </p:tgtEl>
                                      </p:cBhvr>
                                    </p:animEffect>
                                    <p:set>
                                      <p:cBhvr>
                                        <p:cTn id="7" dur="1" fill="hold">
                                          <p:stCondLst>
                                            <p:cond delay="1499"/>
                                          </p:stCondLst>
                                        </p:cTn>
                                        <p:tgtEl>
                                          <p:spTgt spid="163"/>
                                        </p:tgtEl>
                                        <p:attrNameLst>
                                          <p:attrName>style.visibility</p:attrName>
                                        </p:attrNameLst>
                                      </p:cBhvr>
                                      <p:to>
                                        <p:strVal val="hidden"/>
                                      </p:to>
                                    </p:set>
                                  </p:childTnLst>
                                </p:cTn>
                              </p:par>
                              <p:par>
                                <p:cTn id="8" presetID="63" presetClass="path" presetSubtype="0" fill="hold" nodeType="withEffect">
                                  <p:stCondLst>
                                    <p:cond delay="0"/>
                                  </p:stCondLst>
                                  <p:childTnLst>
                                    <p:animMotion origin="layout" path="M 4.72222E-6 3.7037E-7 L -0.09445 3.7037E-7 " pathEditMode="relative" rAng="0" ptsTypes="AA">
                                      <p:cBhvr>
                                        <p:cTn id="9" dur="1200" spd="-100000" fill="hold"/>
                                        <p:tgtEl>
                                          <p:spTgt spid="134"/>
                                        </p:tgtEl>
                                        <p:attrNameLst>
                                          <p:attrName>ppt_x</p:attrName>
                                          <p:attrName>ppt_y</p:attrName>
                                        </p:attrNameLst>
                                      </p:cBhvr>
                                      <p:rCtr x="-4722" y="0"/>
                                    </p:animMotion>
                                  </p:childTnLst>
                                </p:cTn>
                              </p:par>
                              <p:par>
                                <p:cTn id="10" presetID="10" presetClass="exit" presetSubtype="0" fill="hold" nodeType="withEffect">
                                  <p:stCondLst>
                                    <p:cond delay="0"/>
                                  </p:stCondLst>
                                  <p:childTnLst>
                                    <p:animEffect transition="out" filter="fade">
                                      <p:cBhvr>
                                        <p:cTn id="11" dur="1200"/>
                                        <p:tgtEl>
                                          <p:spTgt spid="143"/>
                                        </p:tgtEl>
                                      </p:cBhvr>
                                    </p:animEffect>
                                    <p:set>
                                      <p:cBhvr>
                                        <p:cTn id="12" dur="1" fill="hold">
                                          <p:stCondLst>
                                            <p:cond delay="1199"/>
                                          </p:stCondLst>
                                        </p:cTn>
                                        <p:tgtEl>
                                          <p:spTgt spid="143"/>
                                        </p:tgtEl>
                                        <p:attrNameLst>
                                          <p:attrName>style.visibility</p:attrName>
                                        </p:attrNameLst>
                                      </p:cBhvr>
                                      <p:to>
                                        <p:strVal val="hidden"/>
                                      </p:to>
                                    </p:set>
                                  </p:childTnLst>
                                </p:cTn>
                              </p:par>
                              <p:par>
                                <p:cTn id="13" presetID="42" presetClass="path" presetSubtype="0" fill="hold" nodeType="withEffect">
                                  <p:stCondLst>
                                    <p:cond delay="0"/>
                                  </p:stCondLst>
                                  <p:childTnLst>
                                    <p:animMotion origin="layout" path="M -0.09444 8.64198E-7 L -4.16667E-6 8.64198E-7 " pathEditMode="relative" rAng="0" ptsTypes="AA">
                                      <p:cBhvr>
                                        <p:cTn id="14" dur="1200" fill="hold"/>
                                        <p:tgtEl>
                                          <p:spTgt spid="143"/>
                                        </p:tgtEl>
                                        <p:attrNameLst>
                                          <p:attrName>ppt_x</p:attrName>
                                          <p:attrName>ppt_y</p:attrName>
                                        </p:attrNameLst>
                                      </p:cBhvr>
                                      <p:rCtr x="4722" y="0"/>
                                    </p:animMotion>
                                  </p:childTnLst>
                                </p:cTn>
                              </p:par>
                              <p:par>
                                <p:cTn id="15" presetID="10" presetClass="entr" presetSubtype="0" fill="hold" nodeType="with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1200"/>
                                        <p:tgtEl>
                                          <p:spTgt spid="154"/>
                                        </p:tgtEl>
                                      </p:cBhvr>
                                    </p:animEffect>
                                  </p:childTnLst>
                                </p:cTn>
                              </p:par>
                              <p:par>
                                <p:cTn id="18" presetID="42" presetClass="path" presetSubtype="0" fill="hold" nodeType="withEffect">
                                  <p:stCondLst>
                                    <p:cond delay="0"/>
                                  </p:stCondLst>
                                  <p:childTnLst>
                                    <p:animMotion origin="layout" path="M -0.09444 8.64198E-7 L -4.16667E-6 8.64198E-7 " pathEditMode="relative" rAng="0" ptsTypes="AA">
                                      <p:cBhvr>
                                        <p:cTn id="19" dur="1200" fill="hold"/>
                                        <p:tgtEl>
                                          <p:spTgt spid="154"/>
                                        </p:tgtEl>
                                        <p:attrNameLst>
                                          <p:attrName>ppt_x</p:attrName>
                                          <p:attrName>ppt_y</p:attrName>
                                        </p:attrNameLst>
                                      </p:cBhvr>
                                      <p:rCtr x="4722" y="0"/>
                                    </p:animMotion>
                                  </p:childTnLst>
                                </p:cTn>
                              </p:par>
                              <p:par>
                                <p:cTn id="20" presetID="63" presetClass="path" presetSubtype="0" fill="hold" nodeType="withEffect">
                                  <p:stCondLst>
                                    <p:cond delay="0"/>
                                  </p:stCondLst>
                                  <p:childTnLst>
                                    <p:animMotion origin="layout" path="M -3.88889E-6 -4.93827E-6 L -0.18489 -4.93827E-6 " pathEditMode="relative" rAng="0" ptsTypes="AA">
                                      <p:cBhvr>
                                        <p:cTn id="21" dur="2350" spd="-100000" fill="hold"/>
                                        <p:tgtEl>
                                          <p:spTgt spid="126"/>
                                        </p:tgtEl>
                                        <p:attrNameLst>
                                          <p:attrName>ppt_x</p:attrName>
                                          <p:attrName>ppt_y</p:attrName>
                                        </p:attrNameLst>
                                      </p:cBhvr>
                                      <p:rCtr x="-9253" y="0"/>
                                    </p:animMotion>
                                  </p:childTnLst>
                                </p:cTn>
                              </p:par>
                              <p:par>
                                <p:cTn id="22" presetID="10" presetClass="exit" presetSubtype="0" fill="hold" nodeType="withEffect">
                                  <p:stCondLst>
                                    <p:cond delay="0"/>
                                  </p:stCondLst>
                                  <p:childTnLst>
                                    <p:animEffect transition="out" filter="fade">
                                      <p:cBhvr>
                                        <p:cTn id="23" dur="2350"/>
                                        <p:tgtEl>
                                          <p:spTgt spid="147"/>
                                        </p:tgtEl>
                                      </p:cBhvr>
                                    </p:animEffect>
                                    <p:set>
                                      <p:cBhvr>
                                        <p:cTn id="24" dur="1" fill="hold">
                                          <p:stCondLst>
                                            <p:cond delay="2349"/>
                                          </p:stCondLst>
                                        </p:cTn>
                                        <p:tgtEl>
                                          <p:spTgt spid="147"/>
                                        </p:tgtEl>
                                        <p:attrNameLst>
                                          <p:attrName>style.visibility</p:attrName>
                                        </p:attrNameLst>
                                      </p:cBhvr>
                                      <p:to>
                                        <p:strVal val="hidden"/>
                                      </p:to>
                                    </p:set>
                                  </p:childTnLst>
                                </p:cTn>
                              </p:par>
                              <p:par>
                                <p:cTn id="25" presetID="42" presetClass="path" presetSubtype="0" fill="hold" nodeType="withEffect">
                                  <p:stCondLst>
                                    <p:cond delay="0"/>
                                  </p:stCondLst>
                                  <p:childTnLst>
                                    <p:animMotion origin="layout" path="M -0.18506 0.00031 L -4.72222E-6 -4.44444E-6 " pathEditMode="relative" rAng="0" ptsTypes="AA">
                                      <p:cBhvr>
                                        <p:cTn id="26" dur="2350" fill="hold"/>
                                        <p:tgtEl>
                                          <p:spTgt spid="147"/>
                                        </p:tgtEl>
                                        <p:attrNameLst>
                                          <p:attrName>ppt_x</p:attrName>
                                          <p:attrName>ppt_y</p:attrName>
                                        </p:attrNameLst>
                                      </p:cBhvr>
                                      <p:rCtr x="9253" y="-31"/>
                                    </p:animMotion>
                                  </p:childTnLst>
                                </p:cTn>
                              </p:par>
                              <p:par>
                                <p:cTn id="27" presetID="10"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animEffect transition="in" filter="fade">
                                      <p:cBhvr>
                                        <p:cTn id="29" dur="2350"/>
                                        <p:tgtEl>
                                          <p:spTgt spid="158"/>
                                        </p:tgtEl>
                                      </p:cBhvr>
                                    </p:animEffect>
                                  </p:childTnLst>
                                </p:cTn>
                              </p:par>
                              <p:par>
                                <p:cTn id="30" presetID="42" presetClass="path" presetSubtype="0" fill="hold" nodeType="withEffect">
                                  <p:stCondLst>
                                    <p:cond delay="0"/>
                                  </p:stCondLst>
                                  <p:childTnLst>
                                    <p:animMotion origin="layout" path="M -0.18506 0.00031 L -4.72222E-6 -4.44444E-6 " pathEditMode="relative" rAng="0" ptsTypes="AA">
                                      <p:cBhvr>
                                        <p:cTn id="31" dur="2350" fill="hold"/>
                                        <p:tgtEl>
                                          <p:spTgt spid="158"/>
                                        </p:tgtEl>
                                        <p:attrNameLst>
                                          <p:attrName>ppt_x</p:attrName>
                                          <p:attrName>ppt_y</p:attrName>
                                        </p:attrNameLst>
                                      </p:cBhvr>
                                      <p:rCtr x="9253" y="-31"/>
                                    </p:animMotion>
                                  </p:childTnLst>
                                </p:cTn>
                              </p:par>
                              <p:par>
                                <p:cTn id="32" presetID="63" presetClass="path" presetSubtype="0" fill="hold" nodeType="withEffect">
                                  <p:stCondLst>
                                    <p:cond delay="0"/>
                                  </p:stCondLst>
                                  <p:childTnLst>
                                    <p:animMotion origin="layout" path="M -5.55556E-7 -3.7037E-7 L -0.09826 0.00031 " pathEditMode="relative" rAng="0" ptsTypes="AA">
                                      <p:cBhvr>
                                        <p:cTn id="33" dur="1250" spd="-100000" fill="hold"/>
                                        <p:tgtEl>
                                          <p:spTgt spid="122"/>
                                        </p:tgtEl>
                                        <p:attrNameLst>
                                          <p:attrName>ppt_x</p:attrName>
                                          <p:attrName>ppt_y</p:attrName>
                                        </p:attrNameLst>
                                      </p:cBhvr>
                                      <p:rCtr x="-4913" y="0"/>
                                    </p:animMotion>
                                  </p:childTnLst>
                                </p:cTn>
                              </p:par>
                              <p:par>
                                <p:cTn id="34" presetID="10" presetClass="exit" presetSubtype="0" fill="hold" grpId="0" nodeType="withEffect">
                                  <p:stCondLst>
                                    <p:cond delay="0"/>
                                  </p:stCondLst>
                                  <p:childTnLst>
                                    <p:animEffect transition="out" filter="fade">
                                      <p:cBhvr>
                                        <p:cTn id="35" dur="1250"/>
                                        <p:tgtEl>
                                          <p:spTgt spid="142"/>
                                        </p:tgtEl>
                                      </p:cBhvr>
                                    </p:animEffect>
                                    <p:set>
                                      <p:cBhvr>
                                        <p:cTn id="36" dur="1" fill="hold">
                                          <p:stCondLst>
                                            <p:cond delay="1249"/>
                                          </p:stCondLst>
                                        </p:cTn>
                                        <p:tgtEl>
                                          <p:spTgt spid="142"/>
                                        </p:tgtEl>
                                        <p:attrNameLst>
                                          <p:attrName>style.visibility</p:attrName>
                                        </p:attrNameLst>
                                      </p:cBhvr>
                                      <p:to>
                                        <p:strVal val="hidden"/>
                                      </p:to>
                                    </p:set>
                                  </p:childTnLst>
                                </p:cTn>
                              </p:par>
                              <p:par>
                                <p:cTn id="37" presetID="42" presetClass="path" presetSubtype="0" fill="hold" grpId="1" nodeType="withEffect">
                                  <p:stCondLst>
                                    <p:cond delay="0"/>
                                  </p:stCondLst>
                                  <p:childTnLst>
                                    <p:animMotion origin="layout" path="M -0.09844 -3.7037E-7 L -2.22222E-6 -3.7037E-7 " pathEditMode="relative" rAng="0" ptsTypes="AA">
                                      <p:cBhvr>
                                        <p:cTn id="38" dur="1250" fill="hold"/>
                                        <p:tgtEl>
                                          <p:spTgt spid="142"/>
                                        </p:tgtEl>
                                        <p:attrNameLst>
                                          <p:attrName>ppt_x</p:attrName>
                                          <p:attrName>ppt_y</p:attrName>
                                        </p:attrNameLst>
                                      </p:cBhvr>
                                      <p:rCtr x="4913" y="0"/>
                                    </p:animMotion>
                                  </p:childTnLst>
                                </p:cTn>
                              </p:par>
                              <p:par>
                                <p:cTn id="39" presetID="10" presetClass="entr" presetSubtype="0" fill="hold" grpId="0" nodeType="with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1250"/>
                                        <p:tgtEl>
                                          <p:spTgt spid="153"/>
                                        </p:tgtEl>
                                      </p:cBhvr>
                                    </p:animEffect>
                                  </p:childTnLst>
                                </p:cTn>
                              </p:par>
                              <p:par>
                                <p:cTn id="42" presetID="42" presetClass="path" presetSubtype="0" fill="hold" grpId="1" nodeType="withEffect">
                                  <p:stCondLst>
                                    <p:cond delay="0"/>
                                  </p:stCondLst>
                                  <p:childTnLst>
                                    <p:animMotion origin="layout" path="M -0.09844 -3.7037E-7 L -2.22222E-6 -3.7037E-7 " pathEditMode="relative" rAng="0" ptsTypes="AA">
                                      <p:cBhvr>
                                        <p:cTn id="43" dur="1250" fill="hold"/>
                                        <p:tgtEl>
                                          <p:spTgt spid="153"/>
                                        </p:tgtEl>
                                        <p:attrNameLst>
                                          <p:attrName>ppt_x</p:attrName>
                                          <p:attrName>ppt_y</p:attrName>
                                        </p:attrNameLst>
                                      </p:cBhvr>
                                      <p:rCtr x="4913" y="0"/>
                                    </p:animMotion>
                                  </p:childTnLst>
                                </p:cTn>
                              </p:par>
                              <p:par>
                                <p:cTn id="44" presetID="63" presetClass="path" presetSubtype="0" fill="hold" nodeType="withEffect">
                                  <p:stCondLst>
                                    <p:cond delay="0"/>
                                  </p:stCondLst>
                                  <p:childTnLst>
                                    <p:animMotion origin="layout" path="M 4.44444E-6 -3.33333E-6 L -0.09445 -3.33333E-6 " pathEditMode="relative" rAng="0" ptsTypes="AA">
                                      <p:cBhvr>
                                        <p:cTn id="45" dur="1200" spd="-100000" fill="hold"/>
                                        <p:tgtEl>
                                          <p:spTgt spid="118"/>
                                        </p:tgtEl>
                                        <p:attrNameLst>
                                          <p:attrName>ppt_x</p:attrName>
                                          <p:attrName>ppt_y</p:attrName>
                                        </p:attrNameLst>
                                      </p:cBhvr>
                                      <p:rCtr x="-4722" y="0"/>
                                    </p:animMotion>
                                  </p:childTnLst>
                                </p:cTn>
                              </p:par>
                              <p:par>
                                <p:cTn id="46" presetID="10" presetClass="exit" presetSubtype="0" fill="hold" grpId="0" nodeType="withEffect">
                                  <p:stCondLst>
                                    <p:cond delay="0"/>
                                  </p:stCondLst>
                                  <p:childTnLst>
                                    <p:animEffect transition="out" filter="fade">
                                      <p:cBhvr>
                                        <p:cTn id="47" dur="1200"/>
                                        <p:tgtEl>
                                          <p:spTgt spid="141"/>
                                        </p:tgtEl>
                                      </p:cBhvr>
                                    </p:animEffect>
                                    <p:set>
                                      <p:cBhvr>
                                        <p:cTn id="48" dur="1" fill="hold">
                                          <p:stCondLst>
                                            <p:cond delay="1199"/>
                                          </p:stCondLst>
                                        </p:cTn>
                                        <p:tgtEl>
                                          <p:spTgt spid="141"/>
                                        </p:tgtEl>
                                        <p:attrNameLst>
                                          <p:attrName>style.visibility</p:attrName>
                                        </p:attrNameLst>
                                      </p:cBhvr>
                                      <p:to>
                                        <p:strVal val="hidden"/>
                                      </p:to>
                                    </p:set>
                                  </p:childTnLst>
                                </p:cTn>
                              </p:par>
                              <p:par>
                                <p:cTn id="49" presetID="42" presetClass="path" presetSubtype="0" fill="hold" grpId="1" nodeType="withEffect">
                                  <p:stCondLst>
                                    <p:cond delay="0"/>
                                  </p:stCondLst>
                                  <p:childTnLst>
                                    <p:animMotion origin="layout" path="M -0.09444 -3.33333E-6 L -2.22222E-6 -3.33333E-6 " pathEditMode="relative" rAng="0" ptsTypes="AA">
                                      <p:cBhvr>
                                        <p:cTn id="50" dur="1200" fill="hold"/>
                                        <p:tgtEl>
                                          <p:spTgt spid="141"/>
                                        </p:tgtEl>
                                        <p:attrNameLst>
                                          <p:attrName>ppt_x</p:attrName>
                                          <p:attrName>ppt_y</p:attrName>
                                        </p:attrNameLst>
                                      </p:cBhvr>
                                      <p:rCtr x="4722" y="0"/>
                                    </p:animMotion>
                                  </p:childTnLst>
                                </p:cTn>
                              </p:par>
                              <p:par>
                                <p:cTn id="51" presetID="10" presetClass="entr" presetSubtype="0"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animEffect transition="in" filter="fade">
                                      <p:cBhvr>
                                        <p:cTn id="53" dur="1200"/>
                                        <p:tgtEl>
                                          <p:spTgt spid="152"/>
                                        </p:tgtEl>
                                      </p:cBhvr>
                                    </p:animEffect>
                                  </p:childTnLst>
                                </p:cTn>
                              </p:par>
                              <p:par>
                                <p:cTn id="54" presetID="42" presetClass="path" presetSubtype="0" fill="hold" grpId="1" nodeType="withEffect">
                                  <p:stCondLst>
                                    <p:cond delay="0"/>
                                  </p:stCondLst>
                                  <p:childTnLst>
                                    <p:animMotion origin="layout" path="M -0.09444 -3.33333E-6 L -2.22222E-6 -3.33333E-6 " pathEditMode="relative" rAng="0" ptsTypes="AA">
                                      <p:cBhvr>
                                        <p:cTn id="55" dur="1200" fill="hold"/>
                                        <p:tgtEl>
                                          <p:spTgt spid="152"/>
                                        </p:tgtEl>
                                        <p:attrNameLst>
                                          <p:attrName>ppt_x</p:attrName>
                                          <p:attrName>ppt_y</p:attrName>
                                        </p:attrNameLst>
                                      </p:cBhvr>
                                      <p:rCtr x="4722" y="0"/>
                                    </p:animMotion>
                                  </p:childTnLst>
                                </p:cTn>
                              </p:par>
                              <p:par>
                                <p:cTn id="56" presetID="10" presetClass="entr" presetSubtype="0" fill="hold" nodeType="withEffect">
                                  <p:stCondLst>
                                    <p:cond delay="25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1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1" grpId="1"/>
      <p:bldP spid="142" grpId="0"/>
      <p:bldP spid="142" grpId="1"/>
      <p:bldP spid="152" grpId="0"/>
      <p:bldP spid="152" grpId="1"/>
      <p:bldP spid="153" grpId="0"/>
      <p:bldP spid="153" grpId="1"/>
      <p:bldP spid="1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Ähnliches Foto"/>
          <p:cNvSpPr>
            <a:spLocks noChangeAspect="1" noChangeArrowheads="1"/>
          </p:cNvSpPr>
          <p:nvPr/>
        </p:nvSpPr>
        <p:spPr bwMode="auto">
          <a:xfrm>
            <a:off x="155575" y="-1447800"/>
            <a:ext cx="5276850" cy="30194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 name="Rechteck 15"/>
          <p:cNvSpPr/>
          <p:nvPr/>
        </p:nvSpPr>
        <p:spPr>
          <a:xfrm>
            <a:off x="5508104" y="1124744"/>
            <a:ext cx="345638" cy="23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08000" y="203076"/>
            <a:ext cx="4572000" cy="723275"/>
          </a:xfrm>
          <a:prstGeom prst="rect">
            <a:avLst/>
          </a:prstGeom>
        </p:spPr>
        <p:txBody>
          <a:bodyPr>
            <a:spAutoFit/>
          </a:bodyPr>
          <a:lstStyle/>
          <a:p>
            <a:pPr>
              <a:spcBef>
                <a:spcPct val="0"/>
              </a:spcBef>
            </a:pPr>
            <a:r>
              <a:rPr lang="de-DE" altLang="de-DE" sz="2000" dirty="0">
                <a:solidFill>
                  <a:srgbClr val="F2122D"/>
                </a:solidFill>
                <a:latin typeface="Tahoma" panose="020B0604030504040204" pitchFamily="34" charset="0"/>
                <a:ea typeface="Tahoma" panose="020B0604030504040204" pitchFamily="34" charset="0"/>
                <a:cs typeface="Tahoma" panose="020B0604030504040204" pitchFamily="34" charset="0"/>
              </a:rPr>
              <a:t>Klimaschutz</a:t>
            </a:r>
          </a:p>
          <a:p>
            <a:pPr>
              <a:lnSpc>
                <a:spcPct val="150000"/>
              </a:lnSpc>
              <a:spcBef>
                <a:spcPct val="0"/>
              </a:spcBef>
            </a:pPr>
            <a:r>
              <a:rPr lang="de-DE" altLang="de-DE" sz="1400" dirty="0">
                <a:solidFill>
                  <a:srgbClr val="F2122D"/>
                </a:solidFill>
              </a:rPr>
              <a:t>Technologieoffenheit</a:t>
            </a:r>
          </a:p>
        </p:txBody>
      </p:sp>
      <p:pic>
        <p:nvPicPr>
          <p:cNvPr id="9" name="Grafik 8"/>
          <p:cNvPicPr>
            <a:picLocks noChangeAspect="1"/>
          </p:cNvPicPr>
          <p:nvPr/>
        </p:nvPicPr>
        <p:blipFill rotWithShape="1">
          <a:blip r:embed="rId2"/>
          <a:srcRect l="8460" t="20390" r="58269" b="18815"/>
          <a:stretch/>
        </p:blipFill>
        <p:spPr>
          <a:xfrm>
            <a:off x="395536" y="1339852"/>
            <a:ext cx="7992888" cy="4563986"/>
          </a:xfrm>
          <a:prstGeom prst="rect">
            <a:avLst/>
          </a:prstGeom>
        </p:spPr>
      </p:pic>
      <p:sp>
        <p:nvSpPr>
          <p:cNvPr id="10" name="Ellipse 9"/>
          <p:cNvSpPr/>
          <p:nvPr/>
        </p:nvSpPr>
        <p:spPr bwMode="auto">
          <a:xfrm>
            <a:off x="4247964" y="4236971"/>
            <a:ext cx="612068" cy="612068"/>
          </a:xfrm>
          <a:prstGeom prst="ellipse">
            <a:avLst/>
          </a:prstGeom>
          <a:noFill/>
          <a:ln w="28575" cap="flat" cmpd="sng" algn="ctr">
            <a:solidFill>
              <a:srgbClr val="0082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spcBef>
                <a:spcPct val="0"/>
              </a:spcBef>
              <a:spcAft>
                <a:spcPct val="0"/>
              </a:spcAft>
              <a:buClr>
                <a:schemeClr val="accent1"/>
              </a:buClr>
            </a:pPr>
            <a:endParaRPr lang="de-DE">
              <a:latin typeface="Arial" pitchFamily="34" charset="0"/>
              <a:cs typeface="Arial" pitchFamily="34" charset="0"/>
            </a:endParaRPr>
          </a:p>
        </p:txBody>
      </p:sp>
      <p:sp>
        <p:nvSpPr>
          <p:cNvPr id="11" name="Ellipse 10"/>
          <p:cNvSpPr/>
          <p:nvPr/>
        </p:nvSpPr>
        <p:spPr bwMode="auto">
          <a:xfrm>
            <a:off x="6408204" y="4230776"/>
            <a:ext cx="612068" cy="612068"/>
          </a:xfrm>
          <a:prstGeom prst="ellipse">
            <a:avLst/>
          </a:prstGeom>
          <a:noFill/>
          <a:ln w="28575" cap="flat" cmpd="sng" algn="ctr">
            <a:solidFill>
              <a:srgbClr val="0082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spcBef>
                <a:spcPct val="0"/>
              </a:spcBef>
              <a:spcAft>
                <a:spcPct val="0"/>
              </a:spcAft>
              <a:buClr>
                <a:schemeClr val="accent1"/>
              </a:buClr>
            </a:pPr>
            <a:endParaRPr lang="de-DE">
              <a:latin typeface="Arial" pitchFamily="34" charset="0"/>
              <a:cs typeface="Arial" pitchFamily="34" charset="0"/>
            </a:endParaRPr>
          </a:p>
        </p:txBody>
      </p:sp>
      <p:sp>
        <p:nvSpPr>
          <p:cNvPr id="12" name="Ellipse 11"/>
          <p:cNvSpPr/>
          <p:nvPr/>
        </p:nvSpPr>
        <p:spPr bwMode="auto">
          <a:xfrm>
            <a:off x="7524328" y="4230776"/>
            <a:ext cx="612068" cy="612068"/>
          </a:xfrm>
          <a:prstGeom prst="ellipse">
            <a:avLst/>
          </a:prstGeom>
          <a:noFill/>
          <a:ln w="28575" cap="flat" cmpd="sng" algn="ctr">
            <a:solidFill>
              <a:srgbClr val="0082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fontAlgn="base">
              <a:spcBef>
                <a:spcPct val="0"/>
              </a:spcBef>
              <a:spcAft>
                <a:spcPct val="0"/>
              </a:spcAft>
              <a:buClr>
                <a:schemeClr val="accent1"/>
              </a:buClr>
            </a:pPr>
            <a:endParaRPr lang="de-DE">
              <a:latin typeface="Arial" pitchFamily="34" charset="0"/>
              <a:cs typeface="Arial" pitchFamily="34" charset="0"/>
            </a:endParaRPr>
          </a:p>
        </p:txBody>
      </p:sp>
      <p:sp>
        <p:nvSpPr>
          <p:cNvPr id="13" name="Textfeld 12"/>
          <p:cNvSpPr txBox="1"/>
          <p:nvPr/>
        </p:nvSpPr>
        <p:spPr>
          <a:xfrm>
            <a:off x="1972552" y="5912605"/>
            <a:ext cx="5551776" cy="338554"/>
          </a:xfrm>
          <a:prstGeom prst="rect">
            <a:avLst/>
          </a:prstGeom>
          <a:solidFill>
            <a:schemeClr val="bg1">
              <a:lumMod val="85000"/>
            </a:schemeClr>
          </a:solidFill>
        </p:spPr>
        <p:txBody>
          <a:bodyPr wrap="none" rtlCol="0">
            <a:spAutoFit/>
          </a:bodyPr>
          <a:lstStyle/>
          <a:p>
            <a:r>
              <a:rPr lang="de-DE" sz="1600" dirty="0">
                <a:latin typeface="Calibri" panose="020F0502020204030204" pitchFamily="34" charset="0"/>
                <a:cs typeface="Calibri" panose="020F0502020204030204" pitchFamily="34" charset="0"/>
              </a:rPr>
              <a:t>Technologieoffener Ansatz der derzeit drei besten Möglichkeiten</a:t>
            </a:r>
          </a:p>
        </p:txBody>
      </p:sp>
    </p:spTree>
    <p:extLst>
      <p:ext uri="{BB962C8B-B14F-4D97-AF65-F5344CB8AC3E}">
        <p14:creationId xmlns:p14="http://schemas.microsoft.com/office/powerpoint/2010/main" val="258368174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ts val="2000"/>
          </a:lnSpc>
          <a:defRPr sz="1600" dirty="0" smtClean="0">
            <a:latin typeface="Tahoma" pitchFamily="34" charset="0"/>
            <a:cs typeface="Tahoma" pitchFamily="34"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2547</Words>
  <Application>Microsoft Office PowerPoint</Application>
  <PresentationFormat>Bildschirmpräsentation (4:3)</PresentationFormat>
  <Paragraphs>403</Paragraphs>
  <Slides>26</Slides>
  <Notes>0</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Arial</vt:lpstr>
      <vt:lpstr>Calibri</vt:lpstr>
      <vt:lpstr>Symbol</vt:lpstr>
      <vt:lpstr>Tahoma</vt:lpstr>
      <vt:lpstr>Verdana</vt:lpstr>
      <vt:lpstr>VWAG TheSans</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Stadtwerke Sindelfingen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jochen.hofmann</dc:creator>
  <cp:lastModifiedBy>Martin Lambert</cp:lastModifiedBy>
  <cp:revision>1005</cp:revision>
  <cp:lastPrinted>2018-02-28T15:40:02Z</cp:lastPrinted>
  <dcterms:created xsi:type="dcterms:W3CDTF">2012-11-08T15:34:49Z</dcterms:created>
  <dcterms:modified xsi:type="dcterms:W3CDTF">2020-06-24T09:57:42Z</dcterms:modified>
</cp:coreProperties>
</file>